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256" r:id="rId2"/>
    <p:sldId id="288" r:id="rId3"/>
    <p:sldId id="262" r:id="rId4"/>
    <p:sldId id="287" r:id="rId5"/>
    <p:sldId id="289" r:id="rId6"/>
    <p:sldId id="299" r:id="rId7"/>
    <p:sldId id="259" r:id="rId8"/>
    <p:sldId id="263" r:id="rId9"/>
    <p:sldId id="300" r:id="rId10"/>
    <p:sldId id="301" r:id="rId11"/>
    <p:sldId id="302" r:id="rId12"/>
    <p:sldId id="303" r:id="rId13"/>
    <p:sldId id="294" r:id="rId14"/>
    <p:sldId id="295" r:id="rId15"/>
    <p:sldId id="264" r:id="rId16"/>
    <p:sldId id="292" r:id="rId17"/>
    <p:sldId id="296" r:id="rId18"/>
    <p:sldId id="297" r:id="rId19"/>
    <p:sldId id="298" r:id="rId20"/>
    <p:sldId id="280" r:id="rId21"/>
  </p:sldIdLst>
  <p:sldSz cx="9144000" cy="5143500" type="screen16x9"/>
  <p:notesSz cx="6858000" cy="9144000"/>
  <p:embeddedFontLst>
    <p:embeddedFont>
      <p:font typeface="Microsoft YaHei UI" panose="020B0503020204020204" pitchFamily="34" charset="-122"/>
      <p:regular r:id="rId23"/>
      <p:bold r:id="rId24"/>
    </p:embeddedFont>
    <p:embeddedFont>
      <p:font typeface="Oswald" panose="020F0502020204030204" pitchFamily="34" charset="0"/>
      <p:regular r:id="rId25"/>
      <p:bold r:id="rId26"/>
      <p:italic r:id="rId27"/>
      <p:boldItalic r:id="rId28"/>
    </p:embeddedFont>
    <p:embeddedFont>
      <p:font typeface="Source Sans Pro" panose="020B0503030403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7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F6D353-93CD-4862-8A78-B0BFF53DAD8E}">
  <a:tblStyle styleId="{92F6D353-93CD-4862-8A78-B0BFF53DAD8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7"/>
    <p:restoredTop sz="94633"/>
  </p:normalViewPr>
  <p:slideViewPr>
    <p:cSldViewPr snapToGrid="0" snapToObjects="1">
      <p:cViewPr varScale="1">
        <p:scale>
          <a:sx n="152" d="100"/>
          <a:sy n="152" d="100"/>
        </p:scale>
        <p:origin x="184"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18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895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59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38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477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346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49" name="Google Shape;249;p7"/>
          <p:cNvSpPr txBox="1">
            <a:spLocks noGrp="1"/>
          </p:cNvSpPr>
          <p:nvPr>
            <p:ph type="body" idx="1"/>
          </p:nvPr>
        </p:nvSpPr>
        <p:spPr>
          <a:xfrm>
            <a:off x="70590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0" name="Google Shape;250;p7"/>
          <p:cNvSpPr txBox="1">
            <a:spLocks noGrp="1"/>
          </p:cNvSpPr>
          <p:nvPr>
            <p:ph type="body" idx="2"/>
          </p:nvPr>
        </p:nvSpPr>
        <p:spPr>
          <a:xfrm>
            <a:off x="3304125"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1" name="Google Shape;251;p7"/>
          <p:cNvSpPr txBox="1">
            <a:spLocks noGrp="1"/>
          </p:cNvSpPr>
          <p:nvPr>
            <p:ph type="body" idx="3"/>
          </p:nvPr>
        </p:nvSpPr>
        <p:spPr>
          <a:xfrm>
            <a:off x="5902350" y="1626600"/>
            <a:ext cx="2471700" cy="3299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52" name="Google Shape;252;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53" name="Google Shape;253;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4" name="Google Shape;254;p7"/>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7"/>
          <p:cNvGrpSpPr/>
          <p:nvPr/>
        </p:nvGrpSpPr>
        <p:grpSpPr>
          <a:xfrm>
            <a:off x="-9525" y="4462475"/>
            <a:ext cx="9167825" cy="595300"/>
            <a:chOff x="-9525" y="4462475"/>
            <a:chExt cx="9167825" cy="595300"/>
          </a:xfrm>
        </p:grpSpPr>
        <p:sp>
          <p:nvSpPr>
            <p:cNvPr id="258" name="Google Shape;258;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59" name="Google Shape;259;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60" name="Google Shape;260;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61" name="Google Shape;261;p7"/>
          <p:cNvGrpSpPr/>
          <p:nvPr/>
        </p:nvGrpSpPr>
        <p:grpSpPr>
          <a:xfrm>
            <a:off x="-42837" y="4443488"/>
            <a:ext cx="9229575" cy="642787"/>
            <a:chOff x="-42837" y="4443488"/>
            <a:chExt cx="9229575" cy="642787"/>
          </a:xfrm>
        </p:grpSpPr>
        <p:sp>
          <p:nvSpPr>
            <p:cNvPr id="262" name="Google Shape;262;p7"/>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7"/>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03"/>
        <p:cNvGrpSpPr/>
        <p:nvPr/>
      </p:nvGrpSpPr>
      <p:grpSpPr>
        <a:xfrm>
          <a:off x="0" y="0"/>
          <a:ext cx="0" cy="0"/>
          <a:chOff x="0" y="0"/>
          <a:chExt cx="0" cy="0"/>
        </a:xfrm>
      </p:grpSpPr>
      <p:sp>
        <p:nvSpPr>
          <p:cNvPr id="204" name="Google Shape;204;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5" name="Google Shape;205;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6" name="Google Shape;206;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7" name="Google Shape;207;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8" name="Google Shape;208;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9" name="Google Shape;209;p6"/>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6"/>
          <p:cNvGrpSpPr/>
          <p:nvPr/>
        </p:nvGrpSpPr>
        <p:grpSpPr>
          <a:xfrm>
            <a:off x="-9525" y="4462475"/>
            <a:ext cx="9167825" cy="595300"/>
            <a:chOff x="-9525" y="4462475"/>
            <a:chExt cx="9167825" cy="595300"/>
          </a:xfrm>
        </p:grpSpPr>
        <p:sp>
          <p:nvSpPr>
            <p:cNvPr id="213" name="Google Shape;213;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14" name="Google Shape;214;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15" name="Google Shape;215;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16" name="Google Shape;216;p6"/>
          <p:cNvGrpSpPr/>
          <p:nvPr/>
        </p:nvGrpSpPr>
        <p:grpSpPr>
          <a:xfrm>
            <a:off x="-42837" y="4443488"/>
            <a:ext cx="9229575" cy="642787"/>
            <a:chOff x="-42837" y="4443488"/>
            <a:chExt cx="9229575" cy="642787"/>
          </a:xfrm>
        </p:grpSpPr>
        <p:sp>
          <p:nvSpPr>
            <p:cNvPr id="217" name="Google Shape;217;p6"/>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34510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28324A"/>
              </a:buClr>
              <a:buSzPts val="2000"/>
              <a:buFont typeface="Source Sans Pro"/>
              <a:buChar char="◉"/>
              <a:defRPr sz="2000">
                <a:solidFill>
                  <a:srgbClr val="28324A"/>
                </a:solidFill>
                <a:latin typeface="Source Sans Pro"/>
                <a:ea typeface="Source Sans Pro"/>
                <a:cs typeface="Source Sans Pro"/>
                <a:sym typeface="Source Sans Pro"/>
              </a:defRPr>
            </a:lvl1pPr>
            <a:lvl2pPr marL="914400" lvl="1"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2pPr>
            <a:lvl3pPr marL="1371600" lvl="2"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3pPr>
            <a:lvl4pPr marL="1828800" lvl="3"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4pPr>
            <a:lvl5pPr marL="2286000" lvl="4"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5pPr>
            <a:lvl6pPr marL="2743200" lvl="5"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6pPr>
            <a:lvl7pPr marL="3200400" lvl="6"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7pPr>
            <a:lvl8pPr marL="3657600" lvl="7"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8pPr>
            <a:lvl9pPr marL="4114800" lvl="8"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0" y="3363425"/>
            <a:ext cx="879165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App Store Database Management</a:t>
            </a:r>
            <a:br>
              <a:rPr lang="en" dirty="0"/>
            </a:br>
            <a:r>
              <a:rPr lang="en" dirty="0"/>
              <a:t>INFO 6210 GROUP 25</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5F8BDA2A-D03F-4C4D-8EF0-8BE3B1ABF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图片 5" descr="手机屏幕的截图&#10;&#10;描述已自动生成">
            <a:extLst>
              <a:ext uri="{FF2B5EF4-FFF2-40B4-BE49-F238E27FC236}">
                <a16:creationId xmlns:a16="http://schemas.microsoft.com/office/drawing/2014/main" id="{71278139-CB95-5B40-9B74-06A065FA05AD}"/>
              </a:ext>
            </a:extLst>
          </p:cNvPr>
          <p:cNvPicPr>
            <a:picLocks noChangeAspect="1"/>
          </p:cNvPicPr>
          <p:nvPr/>
        </p:nvPicPr>
        <p:blipFill>
          <a:blip r:embed="rId2"/>
          <a:stretch>
            <a:fillRect/>
          </a:stretch>
        </p:blipFill>
        <p:spPr>
          <a:xfrm>
            <a:off x="4809259" y="2571749"/>
            <a:ext cx="4094753" cy="1631913"/>
          </a:xfrm>
          <a:prstGeom prst="rect">
            <a:avLst/>
          </a:prstGeom>
        </p:spPr>
      </p:pic>
      <p:pic>
        <p:nvPicPr>
          <p:cNvPr id="8" name="图片 7" descr="手机屏幕截图&#10;&#10;描述已自动生成">
            <a:extLst>
              <a:ext uri="{FF2B5EF4-FFF2-40B4-BE49-F238E27FC236}">
                <a16:creationId xmlns:a16="http://schemas.microsoft.com/office/drawing/2014/main" id="{4D2FB0AA-01DF-BF40-BBBF-771B11542F9C}"/>
              </a:ext>
            </a:extLst>
          </p:cNvPr>
          <p:cNvPicPr>
            <a:picLocks noChangeAspect="1"/>
          </p:cNvPicPr>
          <p:nvPr/>
        </p:nvPicPr>
        <p:blipFill>
          <a:blip r:embed="rId3"/>
          <a:stretch>
            <a:fillRect/>
          </a:stretch>
        </p:blipFill>
        <p:spPr>
          <a:xfrm>
            <a:off x="252239" y="939837"/>
            <a:ext cx="4464913" cy="3263825"/>
          </a:xfrm>
          <a:prstGeom prst="rect">
            <a:avLst/>
          </a:prstGeom>
        </p:spPr>
      </p:pic>
      <p:pic>
        <p:nvPicPr>
          <p:cNvPr id="10" name="图片 9" descr="手机屏幕截图&#10;&#10;描述已自动生成">
            <a:extLst>
              <a:ext uri="{FF2B5EF4-FFF2-40B4-BE49-F238E27FC236}">
                <a16:creationId xmlns:a16="http://schemas.microsoft.com/office/drawing/2014/main" id="{52C47559-B288-B744-9F1E-F800D60CECD3}"/>
              </a:ext>
            </a:extLst>
          </p:cNvPr>
          <p:cNvPicPr>
            <a:picLocks noChangeAspect="1"/>
          </p:cNvPicPr>
          <p:nvPr/>
        </p:nvPicPr>
        <p:blipFill>
          <a:blip r:embed="rId4"/>
          <a:stretch>
            <a:fillRect/>
          </a:stretch>
        </p:blipFill>
        <p:spPr>
          <a:xfrm>
            <a:off x="4809259" y="833602"/>
            <a:ext cx="4094753" cy="1648537"/>
          </a:xfrm>
          <a:prstGeom prst="rect">
            <a:avLst/>
          </a:prstGeom>
        </p:spPr>
      </p:pic>
      <p:sp>
        <p:nvSpPr>
          <p:cNvPr id="12" name="矩形 11">
            <a:extLst>
              <a:ext uri="{FF2B5EF4-FFF2-40B4-BE49-F238E27FC236}">
                <a16:creationId xmlns:a16="http://schemas.microsoft.com/office/drawing/2014/main" id="{FFDFEAEF-D14B-5C45-862D-C7709ED35497}"/>
              </a:ext>
            </a:extLst>
          </p:cNvPr>
          <p:cNvSpPr/>
          <p:nvPr/>
        </p:nvSpPr>
        <p:spPr>
          <a:xfrm>
            <a:off x="5914394" y="2571749"/>
            <a:ext cx="1713390" cy="1734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标题 1">
            <a:extLst>
              <a:ext uri="{FF2B5EF4-FFF2-40B4-BE49-F238E27FC236}">
                <a16:creationId xmlns:a16="http://schemas.microsoft.com/office/drawing/2014/main" id="{BC000F15-5677-8C4B-8F6E-34F602561849}"/>
              </a:ext>
            </a:extLst>
          </p:cNvPr>
          <p:cNvSpPr>
            <a:spLocks noGrp="1"/>
          </p:cNvSpPr>
          <p:nvPr>
            <p:ph type="title"/>
          </p:nvPr>
        </p:nvSpPr>
        <p:spPr>
          <a:xfrm>
            <a:off x="836442" y="415935"/>
            <a:ext cx="6996600" cy="745724"/>
          </a:xfrm>
        </p:spPr>
        <p:txBody>
          <a:bodyPr/>
          <a:lstStyle/>
          <a:p>
            <a:r>
              <a:rPr lang="en-US" altLang="zh-CN" dirty="0"/>
              <a:t>Column Data Encryption</a:t>
            </a:r>
            <a:br>
              <a:rPr lang="en-US" altLang="zh-CN" dirty="0"/>
            </a:br>
            <a:r>
              <a:rPr lang="en-US" altLang="zh-CN" dirty="0"/>
              <a:t>				</a:t>
            </a:r>
            <a:r>
              <a:rPr lang="en-US" altLang="zh-CN" sz="1600" dirty="0"/>
              <a:t>---</a:t>
            </a:r>
            <a:r>
              <a:rPr lang="zh-CN" altLang="en-US" sz="1600" dirty="0"/>
              <a:t> </a:t>
            </a:r>
            <a:r>
              <a:rPr lang="en-US" altLang="zh-CN" sz="1600" dirty="0"/>
              <a:t>String</a:t>
            </a:r>
            <a:r>
              <a:rPr lang="zh-CN" altLang="en-US" sz="1600" dirty="0"/>
              <a:t> </a:t>
            </a:r>
            <a:r>
              <a:rPr lang="en-US" altLang="zh-CN" sz="1600" dirty="0"/>
              <a:t>Encryption</a:t>
            </a:r>
            <a:br>
              <a:rPr lang="en-US" altLang="zh-CN" sz="1600" dirty="0"/>
            </a:br>
            <a:endParaRPr kumimoji="1" lang="zh-CN" altLang="en-US" dirty="0"/>
          </a:p>
        </p:txBody>
      </p:sp>
    </p:spTree>
    <p:extLst>
      <p:ext uri="{BB962C8B-B14F-4D97-AF65-F5344CB8AC3E}">
        <p14:creationId xmlns:p14="http://schemas.microsoft.com/office/powerpoint/2010/main" val="4026146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5F8BDA2A-D03F-4C4D-8EF0-8BE3B1ABF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1" name="标题 1">
            <a:extLst>
              <a:ext uri="{FF2B5EF4-FFF2-40B4-BE49-F238E27FC236}">
                <a16:creationId xmlns:a16="http://schemas.microsoft.com/office/drawing/2014/main" id="{B1EEBCF2-84A6-724A-9264-E02654721FE0}"/>
              </a:ext>
            </a:extLst>
          </p:cNvPr>
          <p:cNvSpPr>
            <a:spLocks noGrp="1"/>
          </p:cNvSpPr>
          <p:nvPr>
            <p:ph type="title"/>
          </p:nvPr>
        </p:nvSpPr>
        <p:spPr>
          <a:xfrm>
            <a:off x="1073700" y="102335"/>
            <a:ext cx="6996600" cy="745724"/>
          </a:xfrm>
        </p:spPr>
        <p:txBody>
          <a:bodyPr/>
          <a:lstStyle/>
          <a:p>
            <a:r>
              <a:rPr lang="en-US" altLang="zh-CN" dirty="0"/>
              <a:t>Calculate</a:t>
            </a:r>
            <a:r>
              <a:rPr lang="zh-CN" altLang="en-US" dirty="0"/>
              <a:t> </a:t>
            </a:r>
            <a:r>
              <a:rPr lang="en-US" altLang="zh-CN" dirty="0"/>
              <a:t>Column</a:t>
            </a:r>
            <a:r>
              <a:rPr lang="zh-CN" altLang="en-US" dirty="0"/>
              <a:t> </a:t>
            </a:r>
            <a:r>
              <a:rPr lang="en-US" altLang="zh-CN" dirty="0"/>
              <a:t>by</a:t>
            </a:r>
            <a:r>
              <a:rPr lang="zh-CN" altLang="en-US" dirty="0"/>
              <a:t> </a:t>
            </a:r>
            <a:r>
              <a:rPr lang="en-US" altLang="zh-CN" dirty="0"/>
              <a:t>Using</a:t>
            </a:r>
            <a:r>
              <a:rPr lang="zh-CN" altLang="en-US" dirty="0"/>
              <a:t> </a:t>
            </a:r>
            <a:r>
              <a:rPr lang="en-US" altLang="zh-CN" dirty="0"/>
              <a:t>Procedure</a:t>
            </a:r>
            <a:br>
              <a:rPr lang="en-US" altLang="zh-CN" sz="1600" dirty="0"/>
            </a:br>
            <a:endParaRPr kumimoji="1" lang="zh-CN" altLang="en-US" dirty="0"/>
          </a:p>
        </p:txBody>
      </p:sp>
      <p:pic>
        <p:nvPicPr>
          <p:cNvPr id="3" name="图片 2" descr="手机屏幕截图&#10;&#10;描述已自动生成">
            <a:extLst>
              <a:ext uri="{FF2B5EF4-FFF2-40B4-BE49-F238E27FC236}">
                <a16:creationId xmlns:a16="http://schemas.microsoft.com/office/drawing/2014/main" id="{66159E53-D67E-524F-A953-D8205146C638}"/>
              </a:ext>
            </a:extLst>
          </p:cNvPr>
          <p:cNvPicPr>
            <a:picLocks noChangeAspect="1"/>
          </p:cNvPicPr>
          <p:nvPr/>
        </p:nvPicPr>
        <p:blipFill>
          <a:blip r:embed="rId2"/>
          <a:stretch>
            <a:fillRect/>
          </a:stretch>
        </p:blipFill>
        <p:spPr>
          <a:xfrm>
            <a:off x="167535" y="965891"/>
            <a:ext cx="4195828" cy="3417903"/>
          </a:xfrm>
          <a:prstGeom prst="rect">
            <a:avLst/>
          </a:prstGeom>
        </p:spPr>
      </p:pic>
      <p:pic>
        <p:nvPicPr>
          <p:cNvPr id="7" name="图片 6" descr="图片包含 游戏机&#10;&#10;描述已自动生成">
            <a:extLst>
              <a:ext uri="{FF2B5EF4-FFF2-40B4-BE49-F238E27FC236}">
                <a16:creationId xmlns:a16="http://schemas.microsoft.com/office/drawing/2014/main" id="{147D157D-0762-6D4D-BE30-87C2282CEC1D}"/>
              </a:ext>
            </a:extLst>
          </p:cNvPr>
          <p:cNvPicPr>
            <a:picLocks noChangeAspect="1"/>
          </p:cNvPicPr>
          <p:nvPr/>
        </p:nvPicPr>
        <p:blipFill rotWithShape="1">
          <a:blip r:embed="rId3"/>
          <a:srcRect b="19420"/>
          <a:stretch/>
        </p:blipFill>
        <p:spPr>
          <a:xfrm>
            <a:off x="4363363" y="593029"/>
            <a:ext cx="4523742" cy="2467992"/>
          </a:xfrm>
          <a:prstGeom prst="rect">
            <a:avLst/>
          </a:prstGeom>
        </p:spPr>
      </p:pic>
      <p:sp>
        <p:nvSpPr>
          <p:cNvPr id="9" name="矩形 8">
            <a:extLst>
              <a:ext uri="{FF2B5EF4-FFF2-40B4-BE49-F238E27FC236}">
                <a16:creationId xmlns:a16="http://schemas.microsoft.com/office/drawing/2014/main" id="{8F5E1DEA-E29B-5846-823B-09449C6DC52F}"/>
              </a:ext>
            </a:extLst>
          </p:cNvPr>
          <p:cNvSpPr/>
          <p:nvPr/>
        </p:nvSpPr>
        <p:spPr>
          <a:xfrm>
            <a:off x="7932134" y="823849"/>
            <a:ext cx="954971" cy="2237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descr="手机屏幕截图&#10;&#10;描述已自动生成">
            <a:extLst>
              <a:ext uri="{FF2B5EF4-FFF2-40B4-BE49-F238E27FC236}">
                <a16:creationId xmlns:a16="http://schemas.microsoft.com/office/drawing/2014/main" id="{A2425032-5D29-DF4C-84B6-A7FEA3DE0B66}"/>
              </a:ext>
            </a:extLst>
          </p:cNvPr>
          <p:cNvPicPr>
            <a:picLocks noChangeAspect="1"/>
          </p:cNvPicPr>
          <p:nvPr/>
        </p:nvPicPr>
        <p:blipFill rotWithShape="1">
          <a:blip r:embed="rId4"/>
          <a:srcRect b="39244"/>
          <a:stretch/>
        </p:blipFill>
        <p:spPr>
          <a:xfrm>
            <a:off x="4363363" y="3114289"/>
            <a:ext cx="4523742" cy="1695635"/>
          </a:xfrm>
          <a:prstGeom prst="rect">
            <a:avLst/>
          </a:prstGeom>
        </p:spPr>
      </p:pic>
      <p:sp>
        <p:nvSpPr>
          <p:cNvPr id="16" name="矩形 15">
            <a:extLst>
              <a:ext uri="{FF2B5EF4-FFF2-40B4-BE49-F238E27FC236}">
                <a16:creationId xmlns:a16="http://schemas.microsoft.com/office/drawing/2014/main" id="{2A7BCEBE-662E-7649-96A8-7DE34F58FD94}"/>
              </a:ext>
            </a:extLst>
          </p:cNvPr>
          <p:cNvSpPr/>
          <p:nvPr/>
        </p:nvSpPr>
        <p:spPr>
          <a:xfrm>
            <a:off x="8225097" y="3291841"/>
            <a:ext cx="662008" cy="1518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E580D3EE-0452-BB48-A1FB-C57A5CCC01C8}"/>
              </a:ext>
            </a:extLst>
          </p:cNvPr>
          <p:cNvSpPr/>
          <p:nvPr/>
        </p:nvSpPr>
        <p:spPr>
          <a:xfrm>
            <a:off x="7128581" y="823849"/>
            <a:ext cx="721316" cy="22371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97542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5F8BDA2A-D03F-4C4D-8EF0-8BE3B1ABF035}"/>
              </a:ext>
            </a:extLst>
          </p:cNvPr>
          <p:cNvSpPr>
            <a:spLocks noGrp="1"/>
          </p:cNvSpPr>
          <p:nvPr>
            <p:ph type="sldNum" idx="12"/>
          </p:nvPr>
        </p:nvSpPr>
        <p:spPr>
          <a:xfrm>
            <a:off x="8592287" y="4968242"/>
            <a:ext cx="548700" cy="317400"/>
          </a:xfrm>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11" name="标题 1">
            <a:extLst>
              <a:ext uri="{FF2B5EF4-FFF2-40B4-BE49-F238E27FC236}">
                <a16:creationId xmlns:a16="http://schemas.microsoft.com/office/drawing/2014/main" id="{B1EEBCF2-84A6-724A-9264-E02654721FE0}"/>
              </a:ext>
            </a:extLst>
          </p:cNvPr>
          <p:cNvSpPr>
            <a:spLocks noGrp="1"/>
          </p:cNvSpPr>
          <p:nvPr>
            <p:ph type="title"/>
          </p:nvPr>
        </p:nvSpPr>
        <p:spPr>
          <a:xfrm>
            <a:off x="1073700" y="165652"/>
            <a:ext cx="6996600" cy="745724"/>
          </a:xfrm>
        </p:spPr>
        <p:txBody>
          <a:bodyPr/>
          <a:lstStyle/>
          <a:p>
            <a:r>
              <a:rPr lang="en-US" altLang="zh-CN" dirty="0"/>
              <a:t>Calculate</a:t>
            </a:r>
            <a:r>
              <a:rPr lang="zh-CN" altLang="en-US" dirty="0"/>
              <a:t> </a:t>
            </a:r>
            <a:r>
              <a:rPr lang="en-US" altLang="zh-CN" dirty="0"/>
              <a:t>Column</a:t>
            </a:r>
            <a:r>
              <a:rPr lang="zh-CN" altLang="en-US" dirty="0"/>
              <a:t> </a:t>
            </a:r>
            <a:r>
              <a:rPr lang="en-US" altLang="zh-CN" dirty="0"/>
              <a:t>by</a:t>
            </a:r>
            <a:r>
              <a:rPr lang="zh-CN" altLang="en-US" dirty="0"/>
              <a:t> </a:t>
            </a:r>
            <a:r>
              <a:rPr lang="en-US" altLang="zh-CN" dirty="0"/>
              <a:t>Using</a:t>
            </a:r>
            <a:r>
              <a:rPr lang="zh-CN" altLang="en-US" dirty="0"/>
              <a:t> </a:t>
            </a:r>
            <a:r>
              <a:rPr lang="en-US" altLang="zh-CN" dirty="0"/>
              <a:t>Procedure</a:t>
            </a:r>
            <a:br>
              <a:rPr lang="en-US" altLang="zh-CN" sz="1600" dirty="0"/>
            </a:br>
            <a:endParaRPr kumimoji="1" lang="zh-CN" altLang="en-US" dirty="0"/>
          </a:p>
        </p:txBody>
      </p:sp>
      <p:pic>
        <p:nvPicPr>
          <p:cNvPr id="8" name="图片 7" descr="手机屏幕截图&#10;&#10;描述已自动生成">
            <a:extLst>
              <a:ext uri="{FF2B5EF4-FFF2-40B4-BE49-F238E27FC236}">
                <a16:creationId xmlns:a16="http://schemas.microsoft.com/office/drawing/2014/main" id="{6D4BC126-7F3C-CE4C-999B-AB5075720B29}"/>
              </a:ext>
            </a:extLst>
          </p:cNvPr>
          <p:cNvPicPr>
            <a:picLocks noChangeAspect="1"/>
          </p:cNvPicPr>
          <p:nvPr/>
        </p:nvPicPr>
        <p:blipFill rotWithShape="1">
          <a:blip r:embed="rId2"/>
          <a:srcRect l="10745"/>
          <a:stretch/>
        </p:blipFill>
        <p:spPr>
          <a:xfrm>
            <a:off x="4350112" y="824788"/>
            <a:ext cx="4793888" cy="1731979"/>
          </a:xfrm>
          <a:prstGeom prst="rect">
            <a:avLst/>
          </a:prstGeom>
        </p:spPr>
      </p:pic>
      <p:sp>
        <p:nvSpPr>
          <p:cNvPr id="16" name="矩形 15">
            <a:extLst>
              <a:ext uri="{FF2B5EF4-FFF2-40B4-BE49-F238E27FC236}">
                <a16:creationId xmlns:a16="http://schemas.microsoft.com/office/drawing/2014/main" id="{2A7BCEBE-662E-7649-96A8-7DE34F58FD94}"/>
              </a:ext>
            </a:extLst>
          </p:cNvPr>
          <p:cNvSpPr/>
          <p:nvPr/>
        </p:nvSpPr>
        <p:spPr>
          <a:xfrm>
            <a:off x="8247357" y="3213716"/>
            <a:ext cx="662008" cy="1518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手机屏幕截图&#10;&#10;描述已自动生成">
            <a:extLst>
              <a:ext uri="{FF2B5EF4-FFF2-40B4-BE49-F238E27FC236}">
                <a16:creationId xmlns:a16="http://schemas.microsoft.com/office/drawing/2014/main" id="{2347555A-79AD-FD4C-9BCD-3301CA62FE0A}"/>
              </a:ext>
            </a:extLst>
          </p:cNvPr>
          <p:cNvPicPr>
            <a:picLocks noChangeAspect="1"/>
          </p:cNvPicPr>
          <p:nvPr/>
        </p:nvPicPr>
        <p:blipFill>
          <a:blip r:embed="rId3"/>
          <a:stretch>
            <a:fillRect/>
          </a:stretch>
        </p:blipFill>
        <p:spPr>
          <a:xfrm>
            <a:off x="101956" y="745724"/>
            <a:ext cx="4201430" cy="3559946"/>
          </a:xfrm>
          <a:prstGeom prst="rect">
            <a:avLst/>
          </a:prstGeom>
        </p:spPr>
      </p:pic>
      <p:sp>
        <p:nvSpPr>
          <p:cNvPr id="9" name="矩形 8">
            <a:extLst>
              <a:ext uri="{FF2B5EF4-FFF2-40B4-BE49-F238E27FC236}">
                <a16:creationId xmlns:a16="http://schemas.microsoft.com/office/drawing/2014/main" id="{8F5E1DEA-E29B-5846-823B-09449C6DC52F}"/>
              </a:ext>
            </a:extLst>
          </p:cNvPr>
          <p:cNvSpPr/>
          <p:nvPr/>
        </p:nvSpPr>
        <p:spPr>
          <a:xfrm>
            <a:off x="8216296" y="843697"/>
            <a:ext cx="927704" cy="1730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descr="手机屏幕截图&#10;&#10;描述已自动生成">
            <a:extLst>
              <a:ext uri="{FF2B5EF4-FFF2-40B4-BE49-F238E27FC236}">
                <a16:creationId xmlns:a16="http://schemas.microsoft.com/office/drawing/2014/main" id="{D201704B-3377-3443-A0C6-5ABD61B4D8A9}"/>
              </a:ext>
            </a:extLst>
          </p:cNvPr>
          <p:cNvPicPr>
            <a:picLocks noChangeAspect="1"/>
          </p:cNvPicPr>
          <p:nvPr/>
        </p:nvPicPr>
        <p:blipFill>
          <a:blip r:embed="rId4"/>
          <a:stretch>
            <a:fillRect/>
          </a:stretch>
        </p:blipFill>
        <p:spPr>
          <a:xfrm>
            <a:off x="4348718" y="2793210"/>
            <a:ext cx="4764350" cy="2030050"/>
          </a:xfrm>
          <a:prstGeom prst="rect">
            <a:avLst/>
          </a:prstGeom>
        </p:spPr>
      </p:pic>
      <p:sp>
        <p:nvSpPr>
          <p:cNvPr id="18" name="矩形 17">
            <a:extLst>
              <a:ext uri="{FF2B5EF4-FFF2-40B4-BE49-F238E27FC236}">
                <a16:creationId xmlns:a16="http://schemas.microsoft.com/office/drawing/2014/main" id="{D04DE785-216F-044D-80EB-9DB20228F7CF}"/>
              </a:ext>
            </a:extLst>
          </p:cNvPr>
          <p:cNvSpPr/>
          <p:nvPr/>
        </p:nvSpPr>
        <p:spPr>
          <a:xfrm>
            <a:off x="7838984" y="2810967"/>
            <a:ext cx="1250329" cy="2006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84B200BE-A06C-2E4E-A700-E6366B1FDED1}"/>
              </a:ext>
            </a:extLst>
          </p:cNvPr>
          <p:cNvSpPr/>
          <p:nvPr/>
        </p:nvSpPr>
        <p:spPr>
          <a:xfrm>
            <a:off x="5584056" y="2793210"/>
            <a:ext cx="1146837" cy="200635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861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图片 4">
            <a:extLst>
              <a:ext uri="{FF2B5EF4-FFF2-40B4-BE49-F238E27FC236}">
                <a16:creationId xmlns:a16="http://schemas.microsoft.com/office/drawing/2014/main" id="{962F633B-2E27-FC47-B7AA-D86EA8F01A2A}"/>
              </a:ext>
            </a:extLst>
          </p:cNvPr>
          <p:cNvPicPr>
            <a:picLocks noChangeAspect="1"/>
          </p:cNvPicPr>
          <p:nvPr/>
        </p:nvPicPr>
        <p:blipFill>
          <a:blip r:embed="rId3"/>
          <a:stretch>
            <a:fillRect/>
          </a:stretch>
        </p:blipFill>
        <p:spPr>
          <a:xfrm>
            <a:off x="679232" y="848205"/>
            <a:ext cx="4436108" cy="3690882"/>
          </a:xfrm>
          <a:prstGeom prst="rect">
            <a:avLst/>
          </a:prstGeom>
        </p:spPr>
      </p:pic>
      <p:sp>
        <p:nvSpPr>
          <p:cNvPr id="8" name="标题 13">
            <a:extLst>
              <a:ext uri="{FF2B5EF4-FFF2-40B4-BE49-F238E27FC236}">
                <a16:creationId xmlns:a16="http://schemas.microsoft.com/office/drawing/2014/main" id="{B59D0E2D-197F-E644-9133-6D0A0EEADC33}"/>
              </a:ext>
            </a:extLst>
          </p:cNvPr>
          <p:cNvSpPr>
            <a:spLocks noGrp="1"/>
          </p:cNvSpPr>
          <p:nvPr>
            <p:ph type="title"/>
          </p:nvPr>
        </p:nvSpPr>
        <p:spPr>
          <a:xfrm>
            <a:off x="384884" y="357900"/>
            <a:ext cx="2663115" cy="490305"/>
          </a:xfrm>
        </p:spPr>
        <p:txBody>
          <a:bodyPr rtlCol="0"/>
          <a:lstStyle/>
          <a:p>
            <a:pPr rtl="0"/>
            <a:r>
              <a:rPr lang="en-US" altLang="zh-CN" sz="2800" dirty="0"/>
              <a:t>SQL FUNCTION</a:t>
            </a:r>
            <a:endParaRPr lang="zh-CN" altLang="en-US" sz="2800" dirty="0">
              <a:latin typeface="Microsoft YaHei UI" panose="020B0503020204020204" pitchFamily="34" charset="-122"/>
              <a:ea typeface="Microsoft YaHei UI" panose="020B0503020204020204" pitchFamily="34" charset="-122"/>
            </a:endParaRPr>
          </a:p>
        </p:txBody>
      </p:sp>
      <p:sp>
        <p:nvSpPr>
          <p:cNvPr id="10" name="箭头: 右 5">
            <a:extLst>
              <a:ext uri="{FF2B5EF4-FFF2-40B4-BE49-F238E27FC236}">
                <a16:creationId xmlns:a16="http://schemas.microsoft.com/office/drawing/2014/main" id="{0BC71D69-97E1-1848-A3BA-5412F89B9338}"/>
              </a:ext>
            </a:extLst>
          </p:cNvPr>
          <p:cNvSpPr/>
          <p:nvPr/>
        </p:nvSpPr>
        <p:spPr>
          <a:xfrm rot="2126568">
            <a:off x="4922840" y="2482932"/>
            <a:ext cx="573333" cy="1776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7" name="图片 6">
            <a:extLst>
              <a:ext uri="{FF2B5EF4-FFF2-40B4-BE49-F238E27FC236}">
                <a16:creationId xmlns:a16="http://schemas.microsoft.com/office/drawing/2014/main" id="{DB16C4A2-5EFC-9046-9580-6B4947357CEE}"/>
              </a:ext>
            </a:extLst>
          </p:cNvPr>
          <p:cNvPicPr>
            <a:picLocks noChangeAspect="1"/>
          </p:cNvPicPr>
          <p:nvPr/>
        </p:nvPicPr>
        <p:blipFill>
          <a:blip r:embed="rId4"/>
          <a:stretch>
            <a:fillRect/>
          </a:stretch>
        </p:blipFill>
        <p:spPr>
          <a:xfrm>
            <a:off x="5343427" y="3182192"/>
            <a:ext cx="3615042" cy="417635"/>
          </a:xfrm>
          <a:prstGeom prst="rect">
            <a:avLst/>
          </a:prstGeom>
        </p:spPr>
      </p:pic>
    </p:spTree>
    <p:extLst>
      <p:ext uri="{BB962C8B-B14F-4D97-AF65-F5344CB8AC3E}">
        <p14:creationId xmlns:p14="http://schemas.microsoft.com/office/powerpoint/2010/main" val="134562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标题 13">
            <a:extLst>
              <a:ext uri="{FF2B5EF4-FFF2-40B4-BE49-F238E27FC236}">
                <a16:creationId xmlns:a16="http://schemas.microsoft.com/office/drawing/2014/main" id="{7DA330EC-B10F-1542-81DB-B46368462868}"/>
              </a:ext>
            </a:extLst>
          </p:cNvPr>
          <p:cNvSpPr>
            <a:spLocks noGrp="1"/>
          </p:cNvSpPr>
          <p:nvPr>
            <p:ph type="title"/>
          </p:nvPr>
        </p:nvSpPr>
        <p:spPr>
          <a:xfrm>
            <a:off x="384884" y="357900"/>
            <a:ext cx="2663115" cy="490305"/>
          </a:xfrm>
        </p:spPr>
        <p:txBody>
          <a:bodyPr rtlCol="0"/>
          <a:lstStyle/>
          <a:p>
            <a:pPr rtl="0"/>
            <a:r>
              <a:rPr lang="en-US" altLang="zh-CN" sz="2800" dirty="0"/>
              <a:t>SQL FUNCTION</a:t>
            </a:r>
            <a:endParaRPr lang="zh-CN" altLang="en-US" sz="2800" dirty="0">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003F3631-0D70-204B-989F-8F8006763D7E}"/>
              </a:ext>
            </a:extLst>
          </p:cNvPr>
          <p:cNvPicPr>
            <a:picLocks noChangeAspect="1"/>
          </p:cNvPicPr>
          <p:nvPr/>
        </p:nvPicPr>
        <p:blipFill>
          <a:blip r:embed="rId3"/>
          <a:stretch>
            <a:fillRect/>
          </a:stretch>
        </p:blipFill>
        <p:spPr>
          <a:xfrm>
            <a:off x="592690" y="848205"/>
            <a:ext cx="5692498" cy="3435526"/>
          </a:xfrm>
          <a:prstGeom prst="rect">
            <a:avLst/>
          </a:prstGeom>
        </p:spPr>
      </p:pic>
      <p:pic>
        <p:nvPicPr>
          <p:cNvPr id="8" name="图片 7">
            <a:extLst>
              <a:ext uri="{FF2B5EF4-FFF2-40B4-BE49-F238E27FC236}">
                <a16:creationId xmlns:a16="http://schemas.microsoft.com/office/drawing/2014/main" id="{AB385EAF-07C1-AC43-B72F-35C738331B88}"/>
              </a:ext>
            </a:extLst>
          </p:cNvPr>
          <p:cNvPicPr>
            <a:picLocks noChangeAspect="1"/>
          </p:cNvPicPr>
          <p:nvPr/>
        </p:nvPicPr>
        <p:blipFill>
          <a:blip r:embed="rId4"/>
          <a:stretch>
            <a:fillRect/>
          </a:stretch>
        </p:blipFill>
        <p:spPr>
          <a:xfrm>
            <a:off x="5045765" y="3121893"/>
            <a:ext cx="3642967" cy="540124"/>
          </a:xfrm>
          <a:prstGeom prst="rect">
            <a:avLst/>
          </a:prstGeom>
        </p:spPr>
      </p:pic>
      <p:sp>
        <p:nvSpPr>
          <p:cNvPr id="11" name="箭头: 右 5">
            <a:extLst>
              <a:ext uri="{FF2B5EF4-FFF2-40B4-BE49-F238E27FC236}">
                <a16:creationId xmlns:a16="http://schemas.microsoft.com/office/drawing/2014/main" id="{FDE8228B-BF13-2D4A-85BA-6830C6501740}"/>
              </a:ext>
            </a:extLst>
          </p:cNvPr>
          <p:cNvSpPr/>
          <p:nvPr/>
        </p:nvSpPr>
        <p:spPr>
          <a:xfrm rot="2126568">
            <a:off x="4922840" y="2482932"/>
            <a:ext cx="573333" cy="1776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33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9" name="Title 1">
            <a:extLst>
              <a:ext uri="{FF2B5EF4-FFF2-40B4-BE49-F238E27FC236}">
                <a16:creationId xmlns:a16="http://schemas.microsoft.com/office/drawing/2014/main" id="{0BE03603-DA43-C644-BED5-1A83941DFA33}"/>
              </a:ext>
            </a:extLst>
          </p:cNvPr>
          <p:cNvSpPr txBox="1">
            <a:spLocks/>
          </p:cNvSpPr>
          <p:nvPr/>
        </p:nvSpPr>
        <p:spPr>
          <a:xfrm>
            <a:off x="1073700" y="0"/>
            <a:ext cx="6996600" cy="71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marR="0" lvl="1"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2pPr>
            <a:lvl3pPr marR="0" lvl="2"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3pPr>
            <a:lvl4pPr marR="0" lvl="3"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4pPr>
            <a:lvl5pPr marR="0" lvl="4"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5pPr>
            <a:lvl6pPr marR="0" lvl="5"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6pPr>
            <a:lvl7pPr marR="0" lvl="6"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7pPr>
            <a:lvl8pPr marR="0" lvl="7"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8pPr>
            <a:lvl9pPr marR="0" lvl="8"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9pPr>
          </a:lstStyle>
          <a:p>
            <a:endParaRPr lang="en-US" dirty="0"/>
          </a:p>
        </p:txBody>
      </p:sp>
      <p:sp>
        <p:nvSpPr>
          <p:cNvPr id="7" name="标题 13">
            <a:extLst>
              <a:ext uri="{FF2B5EF4-FFF2-40B4-BE49-F238E27FC236}">
                <a16:creationId xmlns:a16="http://schemas.microsoft.com/office/drawing/2014/main" id="{FA607DD5-E41E-F243-90CF-AA0DD1B8F320}"/>
              </a:ext>
            </a:extLst>
          </p:cNvPr>
          <p:cNvSpPr>
            <a:spLocks noGrp="1"/>
          </p:cNvSpPr>
          <p:nvPr>
            <p:ph type="title"/>
          </p:nvPr>
        </p:nvSpPr>
        <p:spPr>
          <a:xfrm>
            <a:off x="384885" y="357900"/>
            <a:ext cx="1960750" cy="490305"/>
          </a:xfrm>
        </p:spPr>
        <p:txBody>
          <a:bodyPr rtlCol="0"/>
          <a:lstStyle/>
          <a:p>
            <a:pPr rtl="0"/>
            <a:r>
              <a:rPr lang="en-US" altLang="zh-CN" sz="2800" dirty="0"/>
              <a:t>SQL VIEW</a:t>
            </a:r>
            <a:endParaRPr lang="zh-CN" altLang="en-US" sz="2800" dirty="0">
              <a:latin typeface="Microsoft YaHei UI" panose="020B0503020204020204" pitchFamily="34" charset="-122"/>
              <a:ea typeface="Microsoft YaHei UI" panose="020B0503020204020204" pitchFamily="34" charset="-122"/>
            </a:endParaRPr>
          </a:p>
        </p:txBody>
      </p:sp>
      <p:pic>
        <p:nvPicPr>
          <p:cNvPr id="3" name="图片 2">
            <a:extLst>
              <a:ext uri="{FF2B5EF4-FFF2-40B4-BE49-F238E27FC236}">
                <a16:creationId xmlns:a16="http://schemas.microsoft.com/office/drawing/2014/main" id="{A3BDD9D6-69B2-3C46-8F35-33A6D4A07A56}"/>
              </a:ext>
            </a:extLst>
          </p:cNvPr>
          <p:cNvPicPr>
            <a:picLocks noChangeAspect="1"/>
          </p:cNvPicPr>
          <p:nvPr/>
        </p:nvPicPr>
        <p:blipFill>
          <a:blip r:embed="rId3"/>
          <a:stretch>
            <a:fillRect/>
          </a:stretch>
        </p:blipFill>
        <p:spPr>
          <a:xfrm>
            <a:off x="636105" y="848205"/>
            <a:ext cx="5099692" cy="897650"/>
          </a:xfrm>
          <a:prstGeom prst="rect">
            <a:avLst/>
          </a:prstGeom>
        </p:spPr>
      </p:pic>
      <p:pic>
        <p:nvPicPr>
          <p:cNvPr id="5" name="图片 4">
            <a:extLst>
              <a:ext uri="{FF2B5EF4-FFF2-40B4-BE49-F238E27FC236}">
                <a16:creationId xmlns:a16="http://schemas.microsoft.com/office/drawing/2014/main" id="{8CC58F83-7BD6-E94C-A61C-4E2522785825}"/>
              </a:ext>
            </a:extLst>
          </p:cNvPr>
          <p:cNvPicPr>
            <a:picLocks noChangeAspect="1"/>
          </p:cNvPicPr>
          <p:nvPr/>
        </p:nvPicPr>
        <p:blipFill>
          <a:blip r:embed="rId4"/>
          <a:stretch>
            <a:fillRect/>
          </a:stretch>
        </p:blipFill>
        <p:spPr>
          <a:xfrm>
            <a:off x="6520900" y="666355"/>
            <a:ext cx="1549400" cy="1079500"/>
          </a:xfrm>
          <a:prstGeom prst="rect">
            <a:avLst/>
          </a:prstGeom>
        </p:spPr>
      </p:pic>
      <p:sp>
        <p:nvSpPr>
          <p:cNvPr id="13" name="箭头: 右 5">
            <a:extLst>
              <a:ext uri="{FF2B5EF4-FFF2-40B4-BE49-F238E27FC236}">
                <a16:creationId xmlns:a16="http://schemas.microsoft.com/office/drawing/2014/main" id="{B85CD2B1-38F5-2840-9040-2182822EDF98}"/>
              </a:ext>
            </a:extLst>
          </p:cNvPr>
          <p:cNvSpPr/>
          <p:nvPr/>
        </p:nvSpPr>
        <p:spPr>
          <a:xfrm>
            <a:off x="5735797" y="1137536"/>
            <a:ext cx="573333" cy="1776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8" name="图片 7">
            <a:extLst>
              <a:ext uri="{FF2B5EF4-FFF2-40B4-BE49-F238E27FC236}">
                <a16:creationId xmlns:a16="http://schemas.microsoft.com/office/drawing/2014/main" id="{3AB1F68C-C93B-FE43-94C8-BF03A6641696}"/>
              </a:ext>
            </a:extLst>
          </p:cNvPr>
          <p:cNvPicPr>
            <a:picLocks noChangeAspect="1"/>
          </p:cNvPicPr>
          <p:nvPr/>
        </p:nvPicPr>
        <p:blipFill>
          <a:blip r:embed="rId5"/>
          <a:stretch>
            <a:fillRect/>
          </a:stretch>
        </p:blipFill>
        <p:spPr>
          <a:xfrm>
            <a:off x="636105" y="1801569"/>
            <a:ext cx="3140765" cy="1641918"/>
          </a:xfrm>
          <a:prstGeom prst="rect">
            <a:avLst/>
          </a:prstGeom>
        </p:spPr>
      </p:pic>
      <p:sp>
        <p:nvSpPr>
          <p:cNvPr id="15" name="箭头: 右 5">
            <a:extLst>
              <a:ext uri="{FF2B5EF4-FFF2-40B4-BE49-F238E27FC236}">
                <a16:creationId xmlns:a16="http://schemas.microsoft.com/office/drawing/2014/main" id="{F7E01BCC-E4C4-0F4C-BDBE-0B344D621D73}"/>
              </a:ext>
            </a:extLst>
          </p:cNvPr>
          <p:cNvSpPr/>
          <p:nvPr/>
        </p:nvSpPr>
        <p:spPr>
          <a:xfrm>
            <a:off x="3776869" y="2537684"/>
            <a:ext cx="573333" cy="1776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图片 13">
            <a:extLst>
              <a:ext uri="{FF2B5EF4-FFF2-40B4-BE49-F238E27FC236}">
                <a16:creationId xmlns:a16="http://schemas.microsoft.com/office/drawing/2014/main" id="{E6934BE8-514C-E74B-A39C-4995ABA269E3}"/>
              </a:ext>
            </a:extLst>
          </p:cNvPr>
          <p:cNvPicPr>
            <a:picLocks noChangeAspect="1"/>
          </p:cNvPicPr>
          <p:nvPr/>
        </p:nvPicPr>
        <p:blipFill>
          <a:blip r:embed="rId6"/>
          <a:stretch>
            <a:fillRect/>
          </a:stretch>
        </p:blipFill>
        <p:spPr>
          <a:xfrm>
            <a:off x="4509220" y="2236160"/>
            <a:ext cx="4023360" cy="929324"/>
          </a:xfrm>
          <a:prstGeom prst="rect">
            <a:avLst/>
          </a:prstGeom>
        </p:spPr>
      </p:pic>
      <p:sp>
        <p:nvSpPr>
          <p:cNvPr id="18" name="箭头: 右 5">
            <a:extLst>
              <a:ext uri="{FF2B5EF4-FFF2-40B4-BE49-F238E27FC236}">
                <a16:creationId xmlns:a16="http://schemas.microsoft.com/office/drawing/2014/main" id="{6ACC6612-5FC9-0E40-9CC9-7AD77875A9CE}"/>
              </a:ext>
            </a:extLst>
          </p:cNvPr>
          <p:cNvSpPr/>
          <p:nvPr/>
        </p:nvSpPr>
        <p:spPr>
          <a:xfrm>
            <a:off x="3776870" y="3796221"/>
            <a:ext cx="573333" cy="1776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7" name="图片 16">
            <a:extLst>
              <a:ext uri="{FF2B5EF4-FFF2-40B4-BE49-F238E27FC236}">
                <a16:creationId xmlns:a16="http://schemas.microsoft.com/office/drawing/2014/main" id="{7389A369-F415-C942-8511-37FB8D698FB5}"/>
              </a:ext>
            </a:extLst>
          </p:cNvPr>
          <p:cNvPicPr>
            <a:picLocks noChangeAspect="1"/>
          </p:cNvPicPr>
          <p:nvPr/>
        </p:nvPicPr>
        <p:blipFill>
          <a:blip r:embed="rId7"/>
          <a:stretch>
            <a:fillRect/>
          </a:stretch>
        </p:blipFill>
        <p:spPr>
          <a:xfrm>
            <a:off x="4509220" y="3266215"/>
            <a:ext cx="3512102" cy="1237650"/>
          </a:xfrm>
          <a:prstGeom prst="rect">
            <a:avLst/>
          </a:prstGeom>
        </p:spPr>
      </p:pic>
      <p:pic>
        <p:nvPicPr>
          <p:cNvPr id="20" name="图片 19">
            <a:extLst>
              <a:ext uri="{FF2B5EF4-FFF2-40B4-BE49-F238E27FC236}">
                <a16:creationId xmlns:a16="http://schemas.microsoft.com/office/drawing/2014/main" id="{ACCFCC56-B0F0-8140-87AA-81FE2F3EC600}"/>
              </a:ext>
            </a:extLst>
          </p:cNvPr>
          <p:cNvPicPr>
            <a:picLocks noChangeAspect="1"/>
          </p:cNvPicPr>
          <p:nvPr/>
        </p:nvPicPr>
        <p:blipFill>
          <a:blip r:embed="rId8"/>
          <a:stretch>
            <a:fillRect/>
          </a:stretch>
        </p:blipFill>
        <p:spPr>
          <a:xfrm>
            <a:off x="636105" y="3514086"/>
            <a:ext cx="2057285" cy="9195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0" name="标题 13">
            <a:extLst>
              <a:ext uri="{FF2B5EF4-FFF2-40B4-BE49-F238E27FC236}">
                <a16:creationId xmlns:a16="http://schemas.microsoft.com/office/drawing/2014/main" id="{0115E06B-FB65-DF44-B14F-4EA515A3C1CD}"/>
              </a:ext>
            </a:extLst>
          </p:cNvPr>
          <p:cNvSpPr>
            <a:spLocks noGrp="1"/>
          </p:cNvSpPr>
          <p:nvPr>
            <p:ph type="title"/>
          </p:nvPr>
        </p:nvSpPr>
        <p:spPr>
          <a:xfrm>
            <a:off x="384885" y="357900"/>
            <a:ext cx="1960750" cy="490305"/>
          </a:xfrm>
        </p:spPr>
        <p:txBody>
          <a:bodyPr rtlCol="0"/>
          <a:lstStyle/>
          <a:p>
            <a:pPr rtl="0"/>
            <a:r>
              <a:rPr lang="en-US" altLang="zh-CN" sz="2800" dirty="0"/>
              <a:t>SQL VIEW</a:t>
            </a:r>
            <a:endParaRPr lang="zh-CN" altLang="en-US" sz="2800" dirty="0">
              <a:latin typeface="Microsoft YaHei UI" panose="020B0503020204020204" pitchFamily="34" charset="-122"/>
              <a:ea typeface="Microsoft YaHei UI" panose="020B0503020204020204" pitchFamily="34" charset="-122"/>
            </a:endParaRPr>
          </a:p>
        </p:txBody>
      </p:sp>
      <p:pic>
        <p:nvPicPr>
          <p:cNvPr id="8" name="图片 7">
            <a:extLst>
              <a:ext uri="{FF2B5EF4-FFF2-40B4-BE49-F238E27FC236}">
                <a16:creationId xmlns:a16="http://schemas.microsoft.com/office/drawing/2014/main" id="{F39BFF8C-CD60-224C-AC97-7267BD10090C}"/>
              </a:ext>
            </a:extLst>
          </p:cNvPr>
          <p:cNvPicPr>
            <a:picLocks noChangeAspect="1"/>
          </p:cNvPicPr>
          <p:nvPr/>
        </p:nvPicPr>
        <p:blipFill>
          <a:blip r:embed="rId3"/>
          <a:stretch>
            <a:fillRect/>
          </a:stretch>
        </p:blipFill>
        <p:spPr>
          <a:xfrm>
            <a:off x="564542" y="851684"/>
            <a:ext cx="7744250" cy="1796743"/>
          </a:xfrm>
          <a:prstGeom prst="rect">
            <a:avLst/>
          </a:prstGeom>
        </p:spPr>
      </p:pic>
      <p:pic>
        <p:nvPicPr>
          <p:cNvPr id="12" name="图片 11">
            <a:extLst>
              <a:ext uri="{FF2B5EF4-FFF2-40B4-BE49-F238E27FC236}">
                <a16:creationId xmlns:a16="http://schemas.microsoft.com/office/drawing/2014/main" id="{4D2E5BE1-9CDD-024D-AE80-2DFF23DB7167}"/>
              </a:ext>
            </a:extLst>
          </p:cNvPr>
          <p:cNvPicPr>
            <a:picLocks noChangeAspect="1"/>
          </p:cNvPicPr>
          <p:nvPr/>
        </p:nvPicPr>
        <p:blipFill>
          <a:blip r:embed="rId4"/>
          <a:stretch>
            <a:fillRect/>
          </a:stretch>
        </p:blipFill>
        <p:spPr>
          <a:xfrm>
            <a:off x="3864332" y="2082619"/>
            <a:ext cx="5112689" cy="1623857"/>
          </a:xfrm>
          <a:prstGeom prst="rect">
            <a:avLst/>
          </a:prstGeom>
        </p:spPr>
      </p:pic>
      <p:sp>
        <p:nvSpPr>
          <p:cNvPr id="15" name="箭头: 右 5">
            <a:extLst>
              <a:ext uri="{FF2B5EF4-FFF2-40B4-BE49-F238E27FC236}">
                <a16:creationId xmlns:a16="http://schemas.microsoft.com/office/drawing/2014/main" id="{824014C8-FC7D-324F-AA05-2C44F5F4C8D0}"/>
              </a:ext>
            </a:extLst>
          </p:cNvPr>
          <p:cNvSpPr/>
          <p:nvPr/>
        </p:nvSpPr>
        <p:spPr>
          <a:xfrm>
            <a:off x="3156667" y="2894547"/>
            <a:ext cx="573333" cy="1776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510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Reports</a:t>
            </a:r>
            <a:endParaRPr dirty="0"/>
          </a:p>
        </p:txBody>
      </p:sp>
      <p:sp>
        <p:nvSpPr>
          <p:cNvPr id="486" name="Google Shape;486;p1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Generated</a:t>
            </a:r>
            <a:r>
              <a:rPr lang="en" dirty="0"/>
              <a:t> by Tableau</a:t>
            </a:r>
            <a:endParaRPr dirty="0"/>
          </a:p>
        </p:txBody>
      </p:sp>
      <p:sp>
        <p:nvSpPr>
          <p:cNvPr id="488" name="Google Shape;488;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2000" dirty="0">
                <a:solidFill>
                  <a:srgbClr val="3C78D8"/>
                </a:solidFill>
              </a:rPr>
              <a:t>3</a:t>
            </a:r>
            <a:endParaRPr sz="12000" dirty="0">
              <a:solidFill>
                <a:srgbClr val="3C78D8"/>
              </a:solidFill>
            </a:endParaRPr>
          </a:p>
        </p:txBody>
      </p:sp>
    </p:spTree>
    <p:extLst>
      <p:ext uri="{BB962C8B-B14F-4D97-AF65-F5344CB8AC3E}">
        <p14:creationId xmlns:p14="http://schemas.microsoft.com/office/powerpoint/2010/main" val="2615063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BBA9A-061C-6A40-880E-4425283AE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5" name="标题 13">
            <a:extLst>
              <a:ext uri="{FF2B5EF4-FFF2-40B4-BE49-F238E27FC236}">
                <a16:creationId xmlns:a16="http://schemas.microsoft.com/office/drawing/2014/main" id="{05946CB2-3B40-8440-9D4E-3ED7522D0EEE}"/>
              </a:ext>
            </a:extLst>
          </p:cNvPr>
          <p:cNvSpPr txBox="1">
            <a:spLocks/>
          </p:cNvSpPr>
          <p:nvPr/>
        </p:nvSpPr>
        <p:spPr>
          <a:xfrm>
            <a:off x="384884" y="357900"/>
            <a:ext cx="5916525" cy="490305"/>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00CEF6"/>
              </a:buClr>
              <a:buSzPts val="2000"/>
            </a:pPr>
            <a:r>
              <a:rPr lang="en-US" altLang="zh-CN" sz="2800" b="1" dirty="0">
                <a:solidFill>
                  <a:srgbClr val="00CEF6"/>
                </a:solidFill>
                <a:latin typeface="Oswald"/>
                <a:cs typeface="Oswald"/>
                <a:sym typeface="Oswald"/>
              </a:rPr>
              <a:t>Category with Average Score &amp; Rank</a:t>
            </a:r>
            <a:endParaRPr lang="zh-CN" altLang="en-US" sz="2800" b="1" dirty="0">
              <a:solidFill>
                <a:srgbClr val="00CEF6"/>
              </a:solidFill>
              <a:latin typeface="Oswald"/>
              <a:cs typeface="Oswald"/>
              <a:sym typeface="Oswald"/>
            </a:endParaRPr>
          </a:p>
        </p:txBody>
      </p:sp>
      <p:pic>
        <p:nvPicPr>
          <p:cNvPr id="7" name="图片 6">
            <a:extLst>
              <a:ext uri="{FF2B5EF4-FFF2-40B4-BE49-F238E27FC236}">
                <a16:creationId xmlns:a16="http://schemas.microsoft.com/office/drawing/2014/main" id="{7715C83C-AF10-EE41-969A-705B4AACA1D9}"/>
              </a:ext>
            </a:extLst>
          </p:cNvPr>
          <p:cNvPicPr>
            <a:picLocks noChangeAspect="1"/>
          </p:cNvPicPr>
          <p:nvPr/>
        </p:nvPicPr>
        <p:blipFill rotWithShape="1">
          <a:blip r:embed="rId2"/>
          <a:srcRect l="24606" t="18294" r="38305" b="11370"/>
          <a:stretch/>
        </p:blipFill>
        <p:spPr>
          <a:xfrm>
            <a:off x="2670312" y="848204"/>
            <a:ext cx="2988365" cy="3674883"/>
          </a:xfrm>
          <a:prstGeom prst="rect">
            <a:avLst/>
          </a:prstGeom>
        </p:spPr>
      </p:pic>
    </p:spTree>
    <p:extLst>
      <p:ext uri="{BB962C8B-B14F-4D97-AF65-F5344CB8AC3E}">
        <p14:creationId xmlns:p14="http://schemas.microsoft.com/office/powerpoint/2010/main" val="559426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BBA9A-061C-6A40-880E-4425283AE1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标题 13">
            <a:extLst>
              <a:ext uri="{FF2B5EF4-FFF2-40B4-BE49-F238E27FC236}">
                <a16:creationId xmlns:a16="http://schemas.microsoft.com/office/drawing/2014/main" id="{A55464ED-A4CC-664C-A4A3-52147B4135FE}"/>
              </a:ext>
            </a:extLst>
          </p:cNvPr>
          <p:cNvSpPr txBox="1">
            <a:spLocks/>
          </p:cNvSpPr>
          <p:nvPr/>
        </p:nvSpPr>
        <p:spPr>
          <a:xfrm>
            <a:off x="384884" y="357900"/>
            <a:ext cx="4293133" cy="490305"/>
          </a:xfrm>
          <a:prstGeom prst="rect">
            <a:avLst/>
          </a:prstGeom>
        </p:spPr>
        <p:txBody>
          <a:bodyPr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00CEF6"/>
              </a:buClr>
              <a:buSzPts val="2000"/>
            </a:pPr>
            <a:r>
              <a:rPr lang="en-US" altLang="zh-CN" sz="2800" b="1" dirty="0">
                <a:solidFill>
                  <a:srgbClr val="00CEF6"/>
                </a:solidFill>
                <a:latin typeface="Oswald"/>
                <a:cs typeface="Oswald"/>
                <a:sym typeface="Oswald"/>
              </a:rPr>
              <a:t>Company Developed App</a:t>
            </a:r>
            <a:endParaRPr lang="zh-CN" altLang="en-US" sz="2800" b="1" dirty="0">
              <a:solidFill>
                <a:srgbClr val="00CEF6"/>
              </a:solidFill>
              <a:latin typeface="Oswald"/>
              <a:cs typeface="Oswald"/>
              <a:sym typeface="Oswald"/>
            </a:endParaRPr>
          </a:p>
        </p:txBody>
      </p:sp>
      <p:pic>
        <p:nvPicPr>
          <p:cNvPr id="5" name="图片 4" descr="电脑屏幕的截图&#10;&#10;描述已自动生成">
            <a:extLst>
              <a:ext uri="{FF2B5EF4-FFF2-40B4-BE49-F238E27FC236}">
                <a16:creationId xmlns:a16="http://schemas.microsoft.com/office/drawing/2014/main" id="{A980500A-F676-644F-B4EA-2B5130AF1056}"/>
              </a:ext>
            </a:extLst>
          </p:cNvPr>
          <p:cNvPicPr>
            <a:picLocks noChangeAspect="1"/>
          </p:cNvPicPr>
          <p:nvPr/>
        </p:nvPicPr>
        <p:blipFill rotWithShape="1">
          <a:blip r:embed="rId2"/>
          <a:srcRect l="24438" t="18164" r="24772" b="11368"/>
          <a:stretch/>
        </p:blipFill>
        <p:spPr>
          <a:xfrm>
            <a:off x="384883" y="848204"/>
            <a:ext cx="5344797" cy="4212320"/>
          </a:xfrm>
          <a:prstGeom prst="rect">
            <a:avLst/>
          </a:prstGeom>
        </p:spPr>
      </p:pic>
      <p:pic>
        <p:nvPicPr>
          <p:cNvPr id="6" name="图片 5">
            <a:extLst>
              <a:ext uri="{FF2B5EF4-FFF2-40B4-BE49-F238E27FC236}">
                <a16:creationId xmlns:a16="http://schemas.microsoft.com/office/drawing/2014/main" id="{26F26334-7DE6-0747-91F5-206DD99F3218}"/>
              </a:ext>
            </a:extLst>
          </p:cNvPr>
          <p:cNvPicPr>
            <a:picLocks noChangeAspect="1"/>
          </p:cNvPicPr>
          <p:nvPr/>
        </p:nvPicPr>
        <p:blipFill>
          <a:blip r:embed="rId3"/>
          <a:stretch>
            <a:fillRect/>
          </a:stretch>
        </p:blipFill>
        <p:spPr>
          <a:xfrm>
            <a:off x="5886553" y="1996779"/>
            <a:ext cx="2944572" cy="1915169"/>
          </a:xfrm>
          <a:prstGeom prst="rect">
            <a:avLst/>
          </a:prstGeom>
        </p:spPr>
      </p:pic>
    </p:spTree>
    <p:extLst>
      <p:ext uri="{BB962C8B-B14F-4D97-AF65-F5344CB8AC3E}">
        <p14:creationId xmlns:p14="http://schemas.microsoft.com/office/powerpoint/2010/main" val="87202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Database Design</a:t>
            </a:r>
            <a:endParaRPr dirty="0"/>
          </a:p>
        </p:txBody>
      </p:sp>
      <p:sp>
        <p:nvSpPr>
          <p:cNvPr id="486" name="Google Shape;486;p1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Topic</a:t>
            </a:r>
          </a:p>
          <a:p>
            <a:pPr marL="0" lvl="0" indent="0" algn="r" rtl="0">
              <a:spcBef>
                <a:spcPts val="0"/>
              </a:spcBef>
              <a:spcAft>
                <a:spcPts val="0"/>
              </a:spcAft>
              <a:buNone/>
            </a:pPr>
            <a:r>
              <a:rPr lang="en" dirty="0"/>
              <a:t>Objectives </a:t>
            </a:r>
          </a:p>
          <a:p>
            <a:pPr marL="0" lvl="0" indent="0" algn="r" rtl="0">
              <a:spcBef>
                <a:spcPts val="0"/>
              </a:spcBef>
              <a:spcAft>
                <a:spcPts val="0"/>
              </a:spcAft>
              <a:buNone/>
            </a:pPr>
            <a:r>
              <a:rPr lang="en" dirty="0"/>
              <a:t>ERD</a:t>
            </a:r>
            <a:endParaRPr dirty="0"/>
          </a:p>
        </p:txBody>
      </p:sp>
      <p:sp>
        <p:nvSpPr>
          <p:cNvPr id="488" name="Google Shape;488;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rgbClr val="3C78D8"/>
                </a:solidFill>
                <a:latin typeface="Oswald"/>
                <a:ea typeface="Oswald"/>
                <a:cs typeface="Oswald"/>
                <a:sym typeface="Oswald"/>
              </a:rPr>
              <a:t>1</a:t>
            </a:r>
            <a:endParaRPr sz="12000">
              <a:solidFill>
                <a:srgbClr val="3C78D8"/>
              </a:solidFill>
            </a:endParaRPr>
          </a:p>
        </p:txBody>
      </p:sp>
    </p:spTree>
    <p:extLst>
      <p:ext uri="{BB962C8B-B14F-4D97-AF65-F5344CB8AC3E}">
        <p14:creationId xmlns:p14="http://schemas.microsoft.com/office/powerpoint/2010/main" val="877504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8" name="Google Shape;768;p3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766" name="Google Shape;766;p37"/>
          <p:cNvSpPr txBox="1">
            <a:spLocks noGrp="1"/>
          </p:cNvSpPr>
          <p:nvPr>
            <p:ph type="ctrTitle" idx="4294967295"/>
          </p:nvPr>
        </p:nvSpPr>
        <p:spPr>
          <a:xfrm>
            <a:off x="1274760" y="1590192"/>
            <a:ext cx="6594475" cy="11604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67" name="Google Shape;767;p37"/>
          <p:cNvSpPr txBox="1">
            <a:spLocks noGrp="1"/>
          </p:cNvSpPr>
          <p:nvPr>
            <p:ph type="subTitle" idx="4294967295"/>
          </p:nvPr>
        </p:nvSpPr>
        <p:spPr>
          <a:xfrm>
            <a:off x="1274761" y="2663618"/>
            <a:ext cx="6594475" cy="1681162"/>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18" name="Google Shape;518;p19"/>
          <p:cNvSpPr txBox="1">
            <a:spLocks noGrp="1"/>
          </p:cNvSpPr>
          <p:nvPr>
            <p:ph type="sldNum" idx="12"/>
          </p:nvPr>
        </p:nvSpPr>
        <p:spPr>
          <a:xfrm>
            <a:off x="8004325" y="48261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506" name="Google Shape;506;p19"/>
          <p:cNvSpPr txBox="1">
            <a:spLocks noGrp="1"/>
          </p:cNvSpPr>
          <p:nvPr>
            <p:ph type="ctrTitle" idx="4294967295"/>
          </p:nvPr>
        </p:nvSpPr>
        <p:spPr>
          <a:xfrm>
            <a:off x="-2236206" y="306470"/>
            <a:ext cx="7772400" cy="11588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t>Topic</a:t>
            </a:r>
            <a:endParaRPr sz="8000" dirty="0"/>
          </a:p>
        </p:txBody>
      </p:sp>
      <p:grpSp>
        <p:nvGrpSpPr>
          <p:cNvPr id="508" name="Google Shape;508;p19"/>
          <p:cNvGrpSpPr/>
          <p:nvPr/>
        </p:nvGrpSpPr>
        <p:grpSpPr>
          <a:xfrm>
            <a:off x="7421071" y="185070"/>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6615804" y="660400"/>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7104577" y="185090"/>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8593401" y="846765"/>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8EE4D539-F86A-7445-ABC9-495D94747644}"/>
              </a:ext>
            </a:extLst>
          </p:cNvPr>
          <p:cNvSpPr/>
          <p:nvPr/>
        </p:nvSpPr>
        <p:spPr>
          <a:xfrm>
            <a:off x="338652" y="1611202"/>
            <a:ext cx="5325497" cy="646331"/>
          </a:xfrm>
          <a:prstGeom prst="rect">
            <a:avLst/>
          </a:prstGeom>
        </p:spPr>
        <p:txBody>
          <a:bodyPr wrap="none">
            <a:spAutoFit/>
          </a:bodyPr>
          <a:lstStyle/>
          <a:p>
            <a:r>
              <a:rPr lang="en" dirty="0">
                <a:solidFill>
                  <a:srgbClr val="3C78D8"/>
                </a:solidFill>
              </a:rPr>
              <a:t> </a:t>
            </a:r>
            <a:r>
              <a:rPr lang="zh-CN" altLang="en-US" sz="3600" b="1" dirty="0">
                <a:solidFill>
                  <a:srgbClr val="3C78D8"/>
                </a:solidFill>
                <a:latin typeface="Oswald"/>
                <a:sym typeface="Oswald"/>
              </a:rPr>
              <a:t>“ </a:t>
            </a:r>
            <a:r>
              <a:rPr lang="en-US" sz="3600" b="1" dirty="0">
                <a:solidFill>
                  <a:srgbClr val="3C78D8"/>
                </a:solidFill>
                <a:latin typeface="Oswald"/>
                <a:sym typeface="Oswald"/>
              </a:rPr>
              <a:t>Google Play Store Apps </a:t>
            </a:r>
            <a:r>
              <a:rPr lang="zh-CN" altLang="en-US" sz="3600" b="1" dirty="0">
                <a:solidFill>
                  <a:srgbClr val="3C78D8"/>
                </a:solidFill>
                <a:latin typeface="Oswald"/>
                <a:sym typeface="Oswald"/>
              </a:rPr>
              <a:t>”</a:t>
            </a:r>
            <a:endParaRPr lang="en-US" sz="3600" b="1" dirty="0">
              <a:solidFill>
                <a:srgbClr val="3C78D8"/>
              </a:solidFill>
              <a:latin typeface="Oswald"/>
              <a:sym typeface="Oswald"/>
            </a:endParaRPr>
          </a:p>
        </p:txBody>
      </p:sp>
      <p:sp>
        <p:nvSpPr>
          <p:cNvPr id="16" name="Google Shape;500;p18">
            <a:extLst>
              <a:ext uri="{FF2B5EF4-FFF2-40B4-BE49-F238E27FC236}">
                <a16:creationId xmlns:a16="http://schemas.microsoft.com/office/drawing/2014/main" id="{6F90FCC9-6415-FF4D-B7A9-5D3EE820BACE}"/>
              </a:ext>
            </a:extLst>
          </p:cNvPr>
          <p:cNvSpPr txBox="1">
            <a:spLocks/>
          </p:cNvSpPr>
          <p:nvPr/>
        </p:nvSpPr>
        <p:spPr>
          <a:xfrm>
            <a:off x="424471" y="2609159"/>
            <a:ext cx="5413112" cy="15065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a:r>
              <a:rPr lang="en-US" dirty="0"/>
              <a:t>With all the data are scraped from the Google Play Store, these data will show which software or game is more popular in the current application market, which allows us to predict the prospects and market share for the future application market.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80CA65-5398-F646-887C-665717B1D9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4" name="Google Shape;523;p20">
            <a:extLst>
              <a:ext uri="{FF2B5EF4-FFF2-40B4-BE49-F238E27FC236}">
                <a16:creationId xmlns:a16="http://schemas.microsoft.com/office/drawing/2014/main" id="{FB82506D-DA84-8C4B-9003-CCD363636A51}"/>
              </a:ext>
            </a:extLst>
          </p:cNvPr>
          <p:cNvSpPr txBox="1">
            <a:spLocks/>
          </p:cNvSpPr>
          <p:nvPr/>
        </p:nvSpPr>
        <p:spPr>
          <a:xfrm>
            <a:off x="2058158" y="1540540"/>
            <a:ext cx="1406724" cy="2359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App</a:t>
            </a:r>
          </a:p>
          <a:p>
            <a:pPr>
              <a:spcBef>
                <a:spcPts val="600"/>
              </a:spcBef>
            </a:pPr>
            <a:r>
              <a:rPr lang="en-US" dirty="0"/>
              <a:t>App’s details</a:t>
            </a:r>
          </a:p>
          <a:p>
            <a:pPr>
              <a:spcBef>
                <a:spcPts val="600"/>
              </a:spcBef>
            </a:pPr>
            <a:r>
              <a:rPr lang="en-US" dirty="0"/>
              <a:t>App’s profit</a:t>
            </a:r>
          </a:p>
          <a:p>
            <a:pPr>
              <a:spcBef>
                <a:spcPts val="600"/>
              </a:spcBef>
            </a:pPr>
            <a:r>
              <a:rPr lang="en-US" dirty="0"/>
              <a:t>App’s score</a:t>
            </a:r>
          </a:p>
          <a:p>
            <a:pPr>
              <a:spcBef>
                <a:spcPts val="600"/>
              </a:spcBef>
            </a:pPr>
            <a:r>
              <a:rPr lang="en-US" dirty="0"/>
              <a:t>Platform</a:t>
            </a:r>
          </a:p>
          <a:p>
            <a:pPr>
              <a:spcBef>
                <a:spcPts val="600"/>
              </a:spcBef>
            </a:pPr>
            <a:r>
              <a:rPr lang="en-US" dirty="0"/>
              <a:t>Compatibility</a:t>
            </a:r>
          </a:p>
          <a:p>
            <a:pPr>
              <a:spcBef>
                <a:spcPts val="600"/>
              </a:spcBef>
            </a:pPr>
            <a:r>
              <a:rPr lang="en-US" dirty="0"/>
              <a:t>Review</a:t>
            </a:r>
          </a:p>
          <a:p>
            <a:pPr>
              <a:spcBef>
                <a:spcPts val="600"/>
              </a:spcBef>
            </a:pPr>
            <a:endParaRPr lang="en-US" dirty="0"/>
          </a:p>
        </p:txBody>
      </p:sp>
      <p:sp>
        <p:nvSpPr>
          <p:cNvPr id="5" name="Google Shape;523;p20">
            <a:extLst>
              <a:ext uri="{FF2B5EF4-FFF2-40B4-BE49-F238E27FC236}">
                <a16:creationId xmlns:a16="http://schemas.microsoft.com/office/drawing/2014/main" id="{E9CB9C14-13FE-A343-A88D-6A54A17DB0F1}"/>
              </a:ext>
            </a:extLst>
          </p:cNvPr>
          <p:cNvSpPr txBox="1">
            <a:spLocks/>
          </p:cNvSpPr>
          <p:nvPr/>
        </p:nvSpPr>
        <p:spPr>
          <a:xfrm>
            <a:off x="842741" y="2430653"/>
            <a:ext cx="2997738" cy="14693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endParaRPr lang="en-US" dirty="0"/>
          </a:p>
        </p:txBody>
      </p:sp>
      <p:sp>
        <p:nvSpPr>
          <p:cNvPr id="6" name="Google Shape;523;p20">
            <a:extLst>
              <a:ext uri="{FF2B5EF4-FFF2-40B4-BE49-F238E27FC236}">
                <a16:creationId xmlns:a16="http://schemas.microsoft.com/office/drawing/2014/main" id="{215B9960-5EE1-C54D-935B-B6152B5FDEA4}"/>
              </a:ext>
            </a:extLst>
          </p:cNvPr>
          <p:cNvSpPr txBox="1">
            <a:spLocks/>
          </p:cNvSpPr>
          <p:nvPr/>
        </p:nvSpPr>
        <p:spPr>
          <a:xfrm>
            <a:off x="5129631" y="920322"/>
            <a:ext cx="1956211" cy="844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Developer</a:t>
            </a:r>
          </a:p>
          <a:p>
            <a:pPr>
              <a:spcBef>
                <a:spcPts val="600"/>
              </a:spcBef>
            </a:pPr>
            <a:r>
              <a:rPr lang="en-US" dirty="0"/>
              <a:t>Developer’s company</a:t>
            </a:r>
          </a:p>
        </p:txBody>
      </p:sp>
      <p:sp>
        <p:nvSpPr>
          <p:cNvPr id="7" name="Google Shape;523;p20">
            <a:extLst>
              <a:ext uri="{FF2B5EF4-FFF2-40B4-BE49-F238E27FC236}">
                <a16:creationId xmlns:a16="http://schemas.microsoft.com/office/drawing/2014/main" id="{50ECF52D-08BA-C449-B27B-0D1CA8F05CB6}"/>
              </a:ext>
            </a:extLst>
          </p:cNvPr>
          <p:cNvSpPr txBox="1">
            <a:spLocks/>
          </p:cNvSpPr>
          <p:nvPr/>
        </p:nvSpPr>
        <p:spPr>
          <a:xfrm>
            <a:off x="5129631" y="2774502"/>
            <a:ext cx="1406724" cy="14693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User</a:t>
            </a:r>
          </a:p>
          <a:p>
            <a:pPr>
              <a:spcBef>
                <a:spcPts val="600"/>
              </a:spcBef>
            </a:pPr>
            <a:r>
              <a:rPr lang="en-US" dirty="0"/>
              <a:t>User account</a:t>
            </a:r>
          </a:p>
          <a:p>
            <a:pPr>
              <a:spcBef>
                <a:spcPts val="600"/>
              </a:spcBef>
            </a:pPr>
            <a:r>
              <a:rPr lang="en-US" dirty="0"/>
              <a:t>Address</a:t>
            </a:r>
          </a:p>
          <a:p>
            <a:pPr>
              <a:spcBef>
                <a:spcPts val="600"/>
              </a:spcBef>
            </a:pPr>
            <a:r>
              <a:rPr lang="en-US" dirty="0"/>
              <a:t>Orders</a:t>
            </a:r>
          </a:p>
        </p:txBody>
      </p:sp>
      <p:sp>
        <p:nvSpPr>
          <p:cNvPr id="8" name="标题 13">
            <a:extLst>
              <a:ext uri="{FF2B5EF4-FFF2-40B4-BE49-F238E27FC236}">
                <a16:creationId xmlns:a16="http://schemas.microsoft.com/office/drawing/2014/main" id="{A8B68C36-18D3-DF43-95BD-870E652A5FAA}"/>
              </a:ext>
            </a:extLst>
          </p:cNvPr>
          <p:cNvSpPr txBox="1">
            <a:spLocks/>
          </p:cNvSpPr>
          <p:nvPr/>
        </p:nvSpPr>
        <p:spPr>
          <a:xfrm>
            <a:off x="384884" y="357900"/>
            <a:ext cx="2199289" cy="490305"/>
          </a:xfrm>
          <a:prstGeom prst="rect">
            <a:avLst/>
          </a:prstGeom>
          <a:noFill/>
          <a:ln>
            <a:noFill/>
          </a:ln>
        </p:spPr>
        <p:txBody>
          <a:bodyPr spcFirstLastPara="1" wrap="square" lIns="91425" tIns="91425" rIns="91425" bIns="91425" rtlCol="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marR="0" lvl="1"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2pPr>
            <a:lvl3pPr marR="0" lvl="2"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3pPr>
            <a:lvl4pPr marR="0" lvl="3"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4pPr>
            <a:lvl5pPr marR="0" lvl="4"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5pPr>
            <a:lvl6pPr marR="0" lvl="5"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6pPr>
            <a:lvl7pPr marR="0" lvl="6"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7pPr>
            <a:lvl8pPr marR="0" lvl="7"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8pPr>
            <a:lvl9pPr marR="0" lvl="8"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9pPr>
          </a:lstStyle>
          <a:p>
            <a:r>
              <a:rPr lang="en-US" altLang="zh-CN" sz="2800" dirty="0">
                <a:latin typeface="Microsoft YaHei UI" panose="020B0503020204020204" pitchFamily="34" charset="-122"/>
                <a:ea typeface="Microsoft YaHei UI" panose="020B0503020204020204" pitchFamily="34" charset="-122"/>
              </a:rPr>
              <a:t>Objectives</a:t>
            </a:r>
            <a:endParaRPr lang="zh-CN" altLang="en-US" sz="2800" dirty="0">
              <a:latin typeface="Microsoft YaHei UI" panose="020B0503020204020204" pitchFamily="34" charset="-122"/>
              <a:ea typeface="Microsoft YaHei UI" panose="020B0503020204020204" pitchFamily="34" charset="-122"/>
            </a:endParaRPr>
          </a:p>
        </p:txBody>
      </p:sp>
      <p:sp>
        <p:nvSpPr>
          <p:cNvPr id="11" name="箭头: 右 5">
            <a:extLst>
              <a:ext uri="{FF2B5EF4-FFF2-40B4-BE49-F238E27FC236}">
                <a16:creationId xmlns:a16="http://schemas.microsoft.com/office/drawing/2014/main" id="{E00F38EA-3B7E-1A4B-8264-9136B37956EC}"/>
              </a:ext>
            </a:extLst>
          </p:cNvPr>
          <p:cNvSpPr/>
          <p:nvPr/>
        </p:nvSpPr>
        <p:spPr>
          <a:xfrm rot="9412483">
            <a:off x="3946754" y="1621319"/>
            <a:ext cx="573333" cy="1776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箭头: 右 5">
            <a:extLst>
              <a:ext uri="{FF2B5EF4-FFF2-40B4-BE49-F238E27FC236}">
                <a16:creationId xmlns:a16="http://schemas.microsoft.com/office/drawing/2014/main" id="{61B6A48A-FE4D-C84C-A9E9-0F2C78E3327F}"/>
              </a:ext>
            </a:extLst>
          </p:cNvPr>
          <p:cNvSpPr/>
          <p:nvPr/>
        </p:nvSpPr>
        <p:spPr>
          <a:xfrm rot="11908845">
            <a:off x="3986818" y="2925068"/>
            <a:ext cx="573333" cy="1776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Google Shape;523;p20">
            <a:extLst>
              <a:ext uri="{FF2B5EF4-FFF2-40B4-BE49-F238E27FC236}">
                <a16:creationId xmlns:a16="http://schemas.microsoft.com/office/drawing/2014/main" id="{258280DF-EDA9-AD4C-B05F-32EC6B32D56A}"/>
              </a:ext>
            </a:extLst>
          </p:cNvPr>
          <p:cNvSpPr txBox="1">
            <a:spLocks/>
          </p:cNvSpPr>
          <p:nvPr/>
        </p:nvSpPr>
        <p:spPr>
          <a:xfrm rot="20180999">
            <a:off x="3705725" y="1244541"/>
            <a:ext cx="829819" cy="355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solidFill>
                  <a:schemeClr val="tx1"/>
                </a:solidFill>
              </a:rPr>
              <a:t>develop</a:t>
            </a:r>
          </a:p>
        </p:txBody>
      </p:sp>
      <p:sp>
        <p:nvSpPr>
          <p:cNvPr id="14" name="Google Shape;523;p20">
            <a:extLst>
              <a:ext uri="{FF2B5EF4-FFF2-40B4-BE49-F238E27FC236}">
                <a16:creationId xmlns:a16="http://schemas.microsoft.com/office/drawing/2014/main" id="{6114E5A9-4963-D549-882F-1D8DA1D5C324}"/>
              </a:ext>
            </a:extLst>
          </p:cNvPr>
          <p:cNvSpPr txBox="1">
            <a:spLocks/>
          </p:cNvSpPr>
          <p:nvPr/>
        </p:nvSpPr>
        <p:spPr>
          <a:xfrm rot="982637">
            <a:off x="4157091" y="2596755"/>
            <a:ext cx="829819" cy="355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altLang="zh-CN" dirty="0">
                <a:solidFill>
                  <a:schemeClr val="tx1"/>
                </a:solidFill>
              </a:rPr>
              <a:t>use</a:t>
            </a:r>
            <a:endParaRPr lang="en-US" dirty="0">
              <a:solidFill>
                <a:schemeClr val="tx1"/>
              </a:solidFill>
            </a:endParaRPr>
          </a:p>
        </p:txBody>
      </p:sp>
    </p:spTree>
    <p:extLst>
      <p:ext uri="{BB962C8B-B14F-4D97-AF65-F5344CB8AC3E}">
        <p14:creationId xmlns:p14="http://schemas.microsoft.com/office/powerpoint/2010/main" val="706691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80CA65-5398-F646-887C-665717B1D9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9" name="Picture 8" descr="A screenshot of a computer&#10;&#10;Description automatically generated">
            <a:extLst>
              <a:ext uri="{FF2B5EF4-FFF2-40B4-BE49-F238E27FC236}">
                <a16:creationId xmlns:a16="http://schemas.microsoft.com/office/drawing/2014/main" id="{F4D5DB6D-4901-6F49-BB56-2BBF3342BDDD}"/>
              </a:ext>
            </a:extLst>
          </p:cNvPr>
          <p:cNvPicPr>
            <a:picLocks noChangeAspect="1"/>
          </p:cNvPicPr>
          <p:nvPr/>
        </p:nvPicPr>
        <p:blipFill>
          <a:blip r:embed="rId2"/>
          <a:stretch>
            <a:fillRect/>
          </a:stretch>
        </p:blipFill>
        <p:spPr>
          <a:xfrm>
            <a:off x="1545566" y="0"/>
            <a:ext cx="7559909" cy="5143500"/>
          </a:xfrm>
          <a:prstGeom prst="rect">
            <a:avLst/>
          </a:prstGeom>
        </p:spPr>
      </p:pic>
      <p:sp>
        <p:nvSpPr>
          <p:cNvPr id="5" name="标题 13">
            <a:extLst>
              <a:ext uri="{FF2B5EF4-FFF2-40B4-BE49-F238E27FC236}">
                <a16:creationId xmlns:a16="http://schemas.microsoft.com/office/drawing/2014/main" id="{BC4836BA-4334-4041-ACB7-844E12CBDC58}"/>
              </a:ext>
            </a:extLst>
          </p:cNvPr>
          <p:cNvSpPr txBox="1">
            <a:spLocks/>
          </p:cNvSpPr>
          <p:nvPr/>
        </p:nvSpPr>
        <p:spPr>
          <a:xfrm>
            <a:off x="384885" y="357900"/>
            <a:ext cx="1263214" cy="490305"/>
          </a:xfrm>
          <a:prstGeom prst="rect">
            <a:avLst/>
          </a:prstGeom>
          <a:noFill/>
          <a:ln>
            <a:noFill/>
          </a:ln>
        </p:spPr>
        <p:txBody>
          <a:bodyPr spcFirstLastPara="1" wrap="square" lIns="91425" tIns="91425" rIns="91425" bIns="91425" rtlCol="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marR="0" lvl="1"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2pPr>
            <a:lvl3pPr marR="0" lvl="2"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3pPr>
            <a:lvl4pPr marR="0" lvl="3"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4pPr>
            <a:lvl5pPr marR="0" lvl="4"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5pPr>
            <a:lvl6pPr marR="0" lvl="5"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6pPr>
            <a:lvl7pPr marR="0" lvl="6"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7pPr>
            <a:lvl8pPr marR="0" lvl="7"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8pPr>
            <a:lvl9pPr marR="0" lvl="8"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9pPr>
          </a:lstStyle>
          <a:p>
            <a:r>
              <a:rPr lang="en-US" altLang="zh-CN" sz="2800" dirty="0">
                <a:latin typeface="Microsoft YaHei UI" panose="020B0503020204020204" pitchFamily="34" charset="-122"/>
                <a:ea typeface="Microsoft YaHei UI" panose="020B0503020204020204" pitchFamily="34" charset="-122"/>
              </a:rPr>
              <a:t>ERD</a:t>
            </a:r>
            <a:endParaRPr lang="zh-CN" altLang="en-US" sz="2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9000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6477BEF-A389-9446-91A6-557DC88F45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5" name="图片 4" descr="手机屏幕截图&#10;&#10;描述已自动生成">
            <a:extLst>
              <a:ext uri="{FF2B5EF4-FFF2-40B4-BE49-F238E27FC236}">
                <a16:creationId xmlns:a16="http://schemas.microsoft.com/office/drawing/2014/main" id="{DB5D2678-B2CE-B244-97D8-6091F30BAE3A}"/>
              </a:ext>
            </a:extLst>
          </p:cNvPr>
          <p:cNvPicPr>
            <a:picLocks noChangeAspect="1"/>
          </p:cNvPicPr>
          <p:nvPr/>
        </p:nvPicPr>
        <p:blipFill>
          <a:blip r:embed="rId2"/>
          <a:stretch>
            <a:fillRect/>
          </a:stretch>
        </p:blipFill>
        <p:spPr>
          <a:xfrm>
            <a:off x="787646" y="1123950"/>
            <a:ext cx="3556000" cy="2895600"/>
          </a:xfrm>
          <a:prstGeom prst="rect">
            <a:avLst/>
          </a:prstGeom>
        </p:spPr>
      </p:pic>
      <p:pic>
        <p:nvPicPr>
          <p:cNvPr id="7" name="图片 6" descr="手机屏幕截图&#10;&#10;描述已自动生成">
            <a:extLst>
              <a:ext uri="{FF2B5EF4-FFF2-40B4-BE49-F238E27FC236}">
                <a16:creationId xmlns:a16="http://schemas.microsoft.com/office/drawing/2014/main" id="{0A03DF3E-318F-5449-BC68-B1C660B40160}"/>
              </a:ext>
            </a:extLst>
          </p:cNvPr>
          <p:cNvPicPr>
            <a:picLocks noChangeAspect="1"/>
          </p:cNvPicPr>
          <p:nvPr/>
        </p:nvPicPr>
        <p:blipFill rotWithShape="1">
          <a:blip r:embed="rId3"/>
          <a:srcRect t="3933"/>
          <a:stretch/>
        </p:blipFill>
        <p:spPr>
          <a:xfrm>
            <a:off x="4939368" y="1553006"/>
            <a:ext cx="2908300" cy="2037487"/>
          </a:xfrm>
          <a:prstGeom prst="rect">
            <a:avLst/>
          </a:prstGeom>
        </p:spPr>
      </p:pic>
      <p:sp>
        <p:nvSpPr>
          <p:cNvPr id="6" name="标题 13">
            <a:extLst>
              <a:ext uri="{FF2B5EF4-FFF2-40B4-BE49-F238E27FC236}">
                <a16:creationId xmlns:a16="http://schemas.microsoft.com/office/drawing/2014/main" id="{70EF7F5B-BAB6-C545-A3FF-494722FAE66A}"/>
              </a:ext>
            </a:extLst>
          </p:cNvPr>
          <p:cNvSpPr txBox="1">
            <a:spLocks/>
          </p:cNvSpPr>
          <p:nvPr/>
        </p:nvSpPr>
        <p:spPr>
          <a:xfrm>
            <a:off x="384884" y="357900"/>
            <a:ext cx="2522775" cy="490305"/>
          </a:xfrm>
          <a:prstGeom prst="rect">
            <a:avLst/>
          </a:prstGeom>
          <a:noFill/>
          <a:ln>
            <a:noFill/>
          </a:ln>
        </p:spPr>
        <p:txBody>
          <a:bodyPr spcFirstLastPara="1" wrap="square" lIns="91425" tIns="91425" rIns="91425" bIns="91425" rtlCol="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marR="0" lvl="1"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2pPr>
            <a:lvl3pPr marR="0" lvl="2"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3pPr>
            <a:lvl4pPr marR="0" lvl="3"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4pPr>
            <a:lvl5pPr marR="0" lvl="4"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5pPr>
            <a:lvl6pPr marR="0" lvl="5"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6pPr>
            <a:lvl7pPr marR="0" lvl="6"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7pPr>
            <a:lvl8pPr marR="0" lvl="7"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8pPr>
            <a:lvl9pPr marR="0" lvl="8"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9pPr>
          </a:lstStyle>
          <a:p>
            <a:r>
              <a:rPr lang="en-US" altLang="zh-CN" sz="2800" dirty="0">
                <a:latin typeface="Microsoft YaHei UI" panose="020B0503020204020204" pitchFamily="34" charset="-122"/>
                <a:ea typeface="Microsoft YaHei UI" panose="020B0503020204020204" pitchFamily="34" charset="-122"/>
              </a:rPr>
              <a:t>Create Table</a:t>
            </a:r>
            <a:endParaRPr lang="zh-CN" altLang="en-US" sz="2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8887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Database Implementation</a:t>
            </a:r>
            <a:endParaRPr dirty="0"/>
          </a:p>
        </p:txBody>
      </p:sp>
      <p:sp>
        <p:nvSpPr>
          <p:cNvPr id="486" name="Google Shape;486;p1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Visualization of Highlights</a:t>
            </a:r>
            <a:endParaRPr dirty="0"/>
          </a:p>
        </p:txBody>
      </p:sp>
      <p:sp>
        <p:nvSpPr>
          <p:cNvPr id="488" name="Google Shape;488;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dirty="0">
                <a:solidFill>
                  <a:srgbClr val="3C78D8"/>
                </a:solidFill>
                <a:latin typeface="Oswald"/>
                <a:sym typeface="Oswald"/>
              </a:rPr>
              <a:t>2</a:t>
            </a:r>
            <a:endParaRPr sz="12000" dirty="0">
              <a:solidFill>
                <a:srgbClr val="3C78D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6" name="Google Shape;526;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5" name="Picture 4" descr="A screenshot of a cell phone&#10;&#10;Description automatically generated">
            <a:extLst>
              <a:ext uri="{FF2B5EF4-FFF2-40B4-BE49-F238E27FC236}">
                <a16:creationId xmlns:a16="http://schemas.microsoft.com/office/drawing/2014/main" id="{EF18ECC9-3E84-FA49-A0FA-610DDFA6685E}"/>
              </a:ext>
            </a:extLst>
          </p:cNvPr>
          <p:cNvPicPr>
            <a:picLocks noChangeAspect="1"/>
          </p:cNvPicPr>
          <p:nvPr/>
        </p:nvPicPr>
        <p:blipFill rotWithShape="1">
          <a:blip r:embed="rId3"/>
          <a:srcRect t="-1422" r="15490" b="75508"/>
          <a:stretch/>
        </p:blipFill>
        <p:spPr>
          <a:xfrm>
            <a:off x="224086" y="1238850"/>
            <a:ext cx="4616388" cy="1332900"/>
          </a:xfrm>
          <a:prstGeom prst="rect">
            <a:avLst/>
          </a:prstGeom>
        </p:spPr>
      </p:pic>
      <p:pic>
        <p:nvPicPr>
          <p:cNvPr id="3" name="图片 2" descr="手机屏幕截图&#10;&#10;描述已自动生成">
            <a:extLst>
              <a:ext uri="{FF2B5EF4-FFF2-40B4-BE49-F238E27FC236}">
                <a16:creationId xmlns:a16="http://schemas.microsoft.com/office/drawing/2014/main" id="{4EFDDFFE-9FB2-B948-8906-7E5676D7618F}"/>
              </a:ext>
            </a:extLst>
          </p:cNvPr>
          <p:cNvPicPr>
            <a:picLocks noChangeAspect="1"/>
          </p:cNvPicPr>
          <p:nvPr/>
        </p:nvPicPr>
        <p:blipFill>
          <a:blip r:embed="rId4"/>
          <a:stretch>
            <a:fillRect/>
          </a:stretch>
        </p:blipFill>
        <p:spPr>
          <a:xfrm>
            <a:off x="2532280" y="3127876"/>
            <a:ext cx="3863500" cy="1028123"/>
          </a:xfrm>
          <a:prstGeom prst="rect">
            <a:avLst/>
          </a:prstGeom>
        </p:spPr>
      </p:pic>
      <p:pic>
        <p:nvPicPr>
          <p:cNvPr id="9" name="Picture 4" descr="A screenshot of a cell phone&#10;&#10;Description automatically generated">
            <a:extLst>
              <a:ext uri="{FF2B5EF4-FFF2-40B4-BE49-F238E27FC236}">
                <a16:creationId xmlns:a16="http://schemas.microsoft.com/office/drawing/2014/main" id="{9E99403B-3E9A-6949-B186-C085E46EBCFA}"/>
              </a:ext>
            </a:extLst>
          </p:cNvPr>
          <p:cNvPicPr>
            <a:picLocks noChangeAspect="1"/>
          </p:cNvPicPr>
          <p:nvPr/>
        </p:nvPicPr>
        <p:blipFill rotWithShape="1">
          <a:blip r:embed="rId3"/>
          <a:srcRect l="-1" t="25238" r="24374" b="49595"/>
          <a:stretch/>
        </p:blipFill>
        <p:spPr>
          <a:xfrm>
            <a:off x="5012872" y="1258048"/>
            <a:ext cx="4131128" cy="1294504"/>
          </a:xfrm>
          <a:prstGeom prst="rect">
            <a:avLst/>
          </a:prstGeom>
        </p:spPr>
      </p:pic>
      <p:sp>
        <p:nvSpPr>
          <p:cNvPr id="7" name="标题 13">
            <a:extLst>
              <a:ext uri="{FF2B5EF4-FFF2-40B4-BE49-F238E27FC236}">
                <a16:creationId xmlns:a16="http://schemas.microsoft.com/office/drawing/2014/main" id="{D44077BC-3866-BB48-B975-C452DAF8D43F}"/>
              </a:ext>
            </a:extLst>
          </p:cNvPr>
          <p:cNvSpPr txBox="1">
            <a:spLocks/>
          </p:cNvSpPr>
          <p:nvPr/>
        </p:nvSpPr>
        <p:spPr>
          <a:xfrm>
            <a:off x="384885" y="357900"/>
            <a:ext cx="4558176" cy="490305"/>
          </a:xfrm>
          <a:prstGeom prst="rect">
            <a:avLst/>
          </a:prstGeom>
          <a:noFill/>
          <a:ln>
            <a:noFill/>
          </a:ln>
        </p:spPr>
        <p:txBody>
          <a:bodyPr spcFirstLastPara="1" wrap="square" lIns="91425" tIns="91425" rIns="91425" bIns="91425" rtlCol="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1pPr>
            <a:lvl2pPr marR="0" lvl="1"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2pPr>
            <a:lvl3pPr marR="0" lvl="2"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3pPr>
            <a:lvl4pPr marR="0" lvl="3"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4pPr>
            <a:lvl5pPr marR="0" lvl="4"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5pPr>
            <a:lvl6pPr marR="0" lvl="5"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6pPr>
            <a:lvl7pPr marR="0" lvl="6"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7pPr>
            <a:lvl8pPr marR="0" lvl="7"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8pPr>
            <a:lvl9pPr marR="0" lvl="8" algn="ctr" rtl="0">
              <a:lnSpc>
                <a:spcPct val="100000"/>
              </a:lnSpc>
              <a:spcBef>
                <a:spcPts val="0"/>
              </a:spcBef>
              <a:spcAft>
                <a:spcPts val="0"/>
              </a:spcAft>
              <a:buClr>
                <a:srgbClr val="00CEF6"/>
              </a:buClr>
              <a:buSzPts val="2000"/>
              <a:buFont typeface="Oswald"/>
              <a:buNone/>
              <a:defRPr sz="2000" b="1" i="0" u="none" strike="noStrike" cap="none">
                <a:solidFill>
                  <a:srgbClr val="00CEF6"/>
                </a:solidFill>
                <a:latin typeface="Oswald"/>
                <a:ea typeface="Oswald"/>
                <a:cs typeface="Oswald"/>
                <a:sym typeface="Oswald"/>
              </a:defRPr>
            </a:lvl9pPr>
          </a:lstStyle>
          <a:p>
            <a:r>
              <a:rPr lang="en-US" altLang="zh-CN" sz="2800" dirty="0">
                <a:latin typeface="Microsoft YaHei UI" panose="020B0503020204020204" pitchFamily="34" charset="-122"/>
                <a:ea typeface="Microsoft YaHei UI" panose="020B0503020204020204" pitchFamily="34" charset="-122"/>
              </a:rPr>
              <a:t>Table Level Constraints</a:t>
            </a:r>
            <a:endParaRPr lang="zh-CN" altLang="en-US" sz="2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51185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4FF4E-D544-F146-9B10-28756607F543}"/>
              </a:ext>
            </a:extLst>
          </p:cNvPr>
          <p:cNvSpPr>
            <a:spLocks noGrp="1"/>
          </p:cNvSpPr>
          <p:nvPr>
            <p:ph type="title"/>
          </p:nvPr>
        </p:nvSpPr>
        <p:spPr>
          <a:xfrm>
            <a:off x="800822" y="398559"/>
            <a:ext cx="6996600" cy="745724"/>
          </a:xfrm>
        </p:spPr>
        <p:txBody>
          <a:bodyPr/>
          <a:lstStyle/>
          <a:p>
            <a:r>
              <a:rPr lang="en-US" altLang="zh-CN" dirty="0"/>
              <a:t>Column Data Encryption</a:t>
            </a:r>
            <a:br>
              <a:rPr lang="en-US" altLang="zh-CN" dirty="0"/>
            </a:br>
            <a:r>
              <a:rPr lang="en-US" altLang="zh-CN" dirty="0"/>
              <a:t>				</a:t>
            </a:r>
            <a:r>
              <a:rPr lang="en-US" altLang="zh-CN" sz="1600" dirty="0"/>
              <a:t>---</a:t>
            </a:r>
            <a:r>
              <a:rPr lang="zh-CN" altLang="en-US" sz="1600" dirty="0"/>
              <a:t> </a:t>
            </a:r>
            <a:r>
              <a:rPr lang="en-US" altLang="zh-CN" sz="1600" dirty="0"/>
              <a:t>Number</a:t>
            </a:r>
            <a:r>
              <a:rPr lang="zh-CN" altLang="en-US" sz="1600" dirty="0"/>
              <a:t> </a:t>
            </a:r>
            <a:r>
              <a:rPr lang="en-US" altLang="zh-CN" sz="1600" dirty="0"/>
              <a:t>Encryption</a:t>
            </a:r>
            <a:br>
              <a:rPr lang="en-US" altLang="zh-CN" sz="1600" dirty="0"/>
            </a:br>
            <a:endParaRPr kumimoji="1" lang="zh-CN" altLang="en-US" dirty="0"/>
          </a:p>
        </p:txBody>
      </p:sp>
      <p:sp>
        <p:nvSpPr>
          <p:cNvPr id="3" name="文本占位符 2">
            <a:extLst>
              <a:ext uri="{FF2B5EF4-FFF2-40B4-BE49-F238E27FC236}">
                <a16:creationId xmlns:a16="http://schemas.microsoft.com/office/drawing/2014/main" id="{7FD6748D-DC0F-2445-BB98-D92D968C81ED}"/>
              </a:ext>
            </a:extLst>
          </p:cNvPr>
          <p:cNvSpPr>
            <a:spLocks noGrp="1"/>
          </p:cNvSpPr>
          <p:nvPr>
            <p:ph type="body" idx="1"/>
          </p:nvPr>
        </p:nvSpPr>
        <p:spPr>
          <a:xfrm>
            <a:off x="1170024" y="1751733"/>
            <a:ext cx="3339900" cy="2665800"/>
          </a:xfrm>
        </p:spPr>
        <p:txBody>
          <a:bodyPr/>
          <a:lstStyle/>
          <a:p>
            <a:pPr marL="114300" indent="0">
              <a:buNone/>
            </a:pPr>
            <a:endParaRPr kumimoji="1" lang="zh-CN" altLang="en-US" dirty="0"/>
          </a:p>
        </p:txBody>
      </p:sp>
      <p:sp>
        <p:nvSpPr>
          <p:cNvPr id="5" name="灯片编号占位符 4">
            <a:extLst>
              <a:ext uri="{FF2B5EF4-FFF2-40B4-BE49-F238E27FC236}">
                <a16:creationId xmlns:a16="http://schemas.microsoft.com/office/drawing/2014/main" id="{C4FB5938-AE39-404E-BBD2-8877420F8988}"/>
              </a:ext>
            </a:extLst>
          </p:cNvPr>
          <p:cNvSpPr>
            <a:spLocks noGrp="1"/>
          </p:cNvSpPr>
          <p:nvPr>
            <p:ph type="sldNum" idx="12"/>
          </p:nvPr>
        </p:nvSpPr>
        <p:spPr>
          <a:xfrm>
            <a:off x="8595299" y="5024983"/>
            <a:ext cx="548700" cy="317400"/>
          </a:xfrm>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7" name="图片 6" descr="手机屏幕截图&#10;&#10;描述已自动生成">
            <a:extLst>
              <a:ext uri="{FF2B5EF4-FFF2-40B4-BE49-F238E27FC236}">
                <a16:creationId xmlns:a16="http://schemas.microsoft.com/office/drawing/2014/main" id="{69301326-392A-274B-822A-9153372F63FC}"/>
              </a:ext>
            </a:extLst>
          </p:cNvPr>
          <p:cNvPicPr>
            <a:picLocks noChangeAspect="1"/>
          </p:cNvPicPr>
          <p:nvPr/>
        </p:nvPicPr>
        <p:blipFill rotWithShape="1">
          <a:blip r:embed="rId2"/>
          <a:srcRect t="596"/>
          <a:stretch/>
        </p:blipFill>
        <p:spPr>
          <a:xfrm>
            <a:off x="77049" y="855526"/>
            <a:ext cx="4507714" cy="3768146"/>
          </a:xfrm>
          <a:prstGeom prst="rect">
            <a:avLst/>
          </a:prstGeom>
        </p:spPr>
      </p:pic>
      <p:pic>
        <p:nvPicPr>
          <p:cNvPr id="9" name="图片 8" descr="手机屏幕截图&#10;&#10;描述已自动生成">
            <a:extLst>
              <a:ext uri="{FF2B5EF4-FFF2-40B4-BE49-F238E27FC236}">
                <a16:creationId xmlns:a16="http://schemas.microsoft.com/office/drawing/2014/main" id="{E6141EDE-F863-9548-8686-4DCECCC3B8AE}"/>
              </a:ext>
            </a:extLst>
          </p:cNvPr>
          <p:cNvPicPr>
            <a:picLocks noChangeAspect="1"/>
          </p:cNvPicPr>
          <p:nvPr/>
        </p:nvPicPr>
        <p:blipFill>
          <a:blip r:embed="rId3"/>
          <a:stretch>
            <a:fillRect/>
          </a:stretch>
        </p:blipFill>
        <p:spPr>
          <a:xfrm>
            <a:off x="4964991" y="855526"/>
            <a:ext cx="3504326" cy="1286294"/>
          </a:xfrm>
          <a:prstGeom prst="rect">
            <a:avLst/>
          </a:prstGeom>
        </p:spPr>
      </p:pic>
      <p:pic>
        <p:nvPicPr>
          <p:cNvPr id="13" name="图片 12" descr="图片包含 游戏机, 文字&#10;&#10;描述已自动生成">
            <a:extLst>
              <a:ext uri="{FF2B5EF4-FFF2-40B4-BE49-F238E27FC236}">
                <a16:creationId xmlns:a16="http://schemas.microsoft.com/office/drawing/2014/main" id="{99F70407-6C2C-384D-9872-86133BF41C43}"/>
              </a:ext>
            </a:extLst>
          </p:cNvPr>
          <p:cNvPicPr>
            <a:picLocks noChangeAspect="1"/>
          </p:cNvPicPr>
          <p:nvPr/>
        </p:nvPicPr>
        <p:blipFill rotWithShape="1">
          <a:blip r:embed="rId4"/>
          <a:srcRect r="4304"/>
          <a:stretch/>
        </p:blipFill>
        <p:spPr>
          <a:xfrm>
            <a:off x="4584764" y="2514682"/>
            <a:ext cx="4559236" cy="1902851"/>
          </a:xfrm>
          <a:prstGeom prst="rect">
            <a:avLst/>
          </a:prstGeom>
        </p:spPr>
      </p:pic>
      <p:sp>
        <p:nvSpPr>
          <p:cNvPr id="15" name="矩形 14">
            <a:extLst>
              <a:ext uri="{FF2B5EF4-FFF2-40B4-BE49-F238E27FC236}">
                <a16:creationId xmlns:a16="http://schemas.microsoft.com/office/drawing/2014/main" id="{7AA185D4-5E98-264C-AC92-EFCD3BAC15B7}"/>
              </a:ext>
            </a:extLst>
          </p:cNvPr>
          <p:cNvSpPr/>
          <p:nvPr/>
        </p:nvSpPr>
        <p:spPr>
          <a:xfrm>
            <a:off x="5968807" y="2514682"/>
            <a:ext cx="1731146" cy="19028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58440510"/>
      </p:ext>
    </p:extLst>
  </p:cSld>
  <p:clrMapOvr>
    <a:masterClrMapping/>
  </p:clrMapOvr>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1415</TotalTime>
  <Words>183</Words>
  <Application>Microsoft Macintosh PowerPoint</Application>
  <PresentationFormat>全屏显示(16:9)</PresentationFormat>
  <Paragraphs>65</Paragraphs>
  <Slides>20</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Arial</vt:lpstr>
      <vt:lpstr>Microsoft YaHei UI</vt:lpstr>
      <vt:lpstr>Oswald</vt:lpstr>
      <vt:lpstr>Source Sans Pro</vt:lpstr>
      <vt:lpstr>Quince template</vt:lpstr>
      <vt:lpstr>App Store Database Management INFO 6210 GROUP 25</vt:lpstr>
      <vt:lpstr>Database Design</vt:lpstr>
      <vt:lpstr>Topic</vt:lpstr>
      <vt:lpstr>PowerPoint 演示文稿</vt:lpstr>
      <vt:lpstr>PowerPoint 演示文稿</vt:lpstr>
      <vt:lpstr>PowerPoint 演示文稿</vt:lpstr>
      <vt:lpstr>Database Implementation</vt:lpstr>
      <vt:lpstr>PowerPoint 演示文稿</vt:lpstr>
      <vt:lpstr>Column Data Encryption     --- Number Encryption </vt:lpstr>
      <vt:lpstr>Column Data Encryption     --- String Encryption </vt:lpstr>
      <vt:lpstr>Calculate Column by Using Procedure </vt:lpstr>
      <vt:lpstr>Calculate Column by Using Procedure </vt:lpstr>
      <vt:lpstr>SQL FUNCTION</vt:lpstr>
      <vt:lpstr>SQL FUNCTION</vt:lpstr>
      <vt:lpstr>SQL VIEW</vt:lpstr>
      <vt:lpstr>SQL VIEW</vt:lpstr>
      <vt:lpstr>Reports</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store database management INFO 6210 GROUP 25</dc:title>
  <cp:lastModifiedBy>Mibin Zhu</cp:lastModifiedBy>
  <cp:revision>55</cp:revision>
  <dcterms:modified xsi:type="dcterms:W3CDTF">2019-12-08T16:42:18Z</dcterms:modified>
</cp:coreProperties>
</file>